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  <p:sldId id="273" r:id="rId3"/>
  </p:sldIdLst>
  <p:sldSz cx="6858000" cy="9906000" type="A4"/>
  <p:notesSz cx="7102475" cy="9388475"/>
  <p:defaultTextStyle>
    <a:defPPr>
      <a:defRPr lang="en-US"/>
    </a:defPPr>
    <a:lvl1pPr marL="0" algn="l" defTabSz="91408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1pPr>
    <a:lvl2pPr marL="457045" algn="l" defTabSz="91408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2pPr>
    <a:lvl3pPr marL="914087" algn="l" defTabSz="91408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3pPr>
    <a:lvl4pPr marL="1371132" algn="l" defTabSz="91408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4pPr>
    <a:lvl5pPr marL="1828175" algn="l" defTabSz="91408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5pPr>
    <a:lvl6pPr marL="2285218" algn="l" defTabSz="91408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6pPr>
    <a:lvl7pPr marL="2742263" algn="l" defTabSz="91408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7pPr>
    <a:lvl8pPr marL="3199307" algn="l" defTabSz="91408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8pPr>
    <a:lvl9pPr marL="3656352" algn="l" defTabSz="914087" rtl="0" eaLnBrk="1" latinLnBrk="0" hangingPunct="1">
      <a:defRPr sz="17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972"/>
    <a:srgbClr val="F8D1B3"/>
    <a:srgbClr val="FFCC99"/>
    <a:srgbClr val="C4261D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2838" y="78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3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67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8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7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3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77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3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9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5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7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4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1EF5B-834A-4E06-B9A6-9D3C0A2DA61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B04CA-5503-4C28-AFBB-AAB98ED13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9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://www.neplan.ch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3.jpe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hyperlink" Target="http://www.neplan.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1" y="-1"/>
            <a:ext cx="6858000" cy="822960"/>
          </a:xfrm>
          <a:prstGeom prst="rect">
            <a:avLst/>
          </a:prstGeom>
          <a:solidFill>
            <a:srgbClr val="F8D1B3"/>
          </a:solidFill>
          <a:ln>
            <a:solidFill>
              <a:srgbClr val="F8D1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799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6615" y="465651"/>
            <a:ext cx="1444124" cy="6100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86557" y="9518604"/>
            <a:ext cx="731350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/>
              <a:t>N</a:t>
            </a:r>
            <a:r>
              <a:rPr lang="de-DE" sz="1100" dirty="0">
                <a:solidFill>
                  <a:srgbClr val="C4261D"/>
                </a:solidFill>
              </a:rPr>
              <a:t>E</a:t>
            </a:r>
            <a:r>
              <a:rPr lang="de-DE" sz="1100" dirty="0"/>
              <a:t>PLAN AG | Oberwachtstrasse 2 | CH-8700 Küsnacht | </a:t>
            </a:r>
            <a:r>
              <a:rPr lang="de-DE" sz="1100" b="1" u="sng" dirty="0">
                <a:solidFill>
                  <a:schemeClr val="accent1"/>
                </a:solidFill>
                <a:hlinkClick r:id="rId3"/>
              </a:rPr>
              <a:t>www.neplan.ch</a:t>
            </a:r>
            <a:r>
              <a:rPr lang="de-DE" sz="1100" dirty="0"/>
              <a:t> | bcp@neplan.ch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2845" y="1136585"/>
            <a:ext cx="4548249" cy="369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N</a:t>
            </a:r>
            <a:r>
              <a:rPr lang="de-DE" b="1" dirty="0">
                <a:solidFill>
                  <a:srgbClr val="FF0000"/>
                </a:solidFill>
              </a:rPr>
              <a:t>E</a:t>
            </a:r>
            <a:r>
              <a:rPr lang="de-DE" b="1" dirty="0"/>
              <a:t>PLAN®</a:t>
            </a:r>
            <a:r>
              <a:rPr lang="de-DE" b="1" dirty="0">
                <a:solidFill>
                  <a:srgbClr val="C4261D"/>
                </a:solidFill>
              </a:rPr>
              <a:t> Netzcode-Konformität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8669" y="1523400"/>
            <a:ext cx="4710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C4261D"/>
                </a:solidFill>
              </a:rPr>
              <a:t>Beurteilung des Anschlusses größerer Kraftwerke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6D682F1-6028-4B6D-B602-5F9CDB7BA5A6}"/>
              </a:ext>
            </a:extLst>
          </p:cNvPr>
          <p:cNvGrpSpPr/>
          <p:nvPr/>
        </p:nvGrpSpPr>
        <p:grpSpPr>
          <a:xfrm>
            <a:off x="240490" y="2029635"/>
            <a:ext cx="6328268" cy="1952886"/>
            <a:chOff x="403786" y="3148765"/>
            <a:chExt cx="6110587" cy="2468745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D3C1EB4-6BE5-4F0C-9A70-A829553BF8F4}"/>
                </a:ext>
              </a:extLst>
            </p:cNvPr>
            <p:cNvSpPr/>
            <p:nvPr/>
          </p:nvSpPr>
          <p:spPr>
            <a:xfrm>
              <a:off x="1682544" y="3208253"/>
              <a:ext cx="4831828" cy="475903"/>
            </a:xfrm>
            <a:custGeom>
              <a:avLst/>
              <a:gdLst>
                <a:gd name="connsiteX0" fmla="*/ 79319 w 475902"/>
                <a:gd name="connsiteY0" fmla="*/ 0 h 3872273"/>
                <a:gd name="connsiteX1" fmla="*/ 396583 w 475902"/>
                <a:gd name="connsiteY1" fmla="*/ 0 h 3872273"/>
                <a:gd name="connsiteX2" fmla="*/ 475902 w 475902"/>
                <a:gd name="connsiteY2" fmla="*/ 79319 h 3872273"/>
                <a:gd name="connsiteX3" fmla="*/ 475902 w 475902"/>
                <a:gd name="connsiteY3" fmla="*/ 3872273 h 3872273"/>
                <a:gd name="connsiteX4" fmla="*/ 475902 w 475902"/>
                <a:gd name="connsiteY4" fmla="*/ 3872273 h 3872273"/>
                <a:gd name="connsiteX5" fmla="*/ 0 w 475902"/>
                <a:gd name="connsiteY5" fmla="*/ 3872273 h 3872273"/>
                <a:gd name="connsiteX6" fmla="*/ 0 w 475902"/>
                <a:gd name="connsiteY6" fmla="*/ 3872273 h 3872273"/>
                <a:gd name="connsiteX7" fmla="*/ 0 w 475902"/>
                <a:gd name="connsiteY7" fmla="*/ 79319 h 3872273"/>
                <a:gd name="connsiteX8" fmla="*/ 79319 w 475902"/>
                <a:gd name="connsiteY8" fmla="*/ 0 h 3872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902" h="3872273">
                  <a:moveTo>
                    <a:pt x="475902" y="645398"/>
                  </a:moveTo>
                  <a:lnTo>
                    <a:pt x="475902" y="3226875"/>
                  </a:lnTo>
                  <a:cubicBezTo>
                    <a:pt x="475902" y="3583319"/>
                    <a:pt x="471538" y="3872269"/>
                    <a:pt x="466154" y="3872269"/>
                  </a:cubicBezTo>
                  <a:lnTo>
                    <a:pt x="0" y="3872269"/>
                  </a:lnTo>
                  <a:lnTo>
                    <a:pt x="0" y="3872269"/>
                  </a:lnTo>
                  <a:lnTo>
                    <a:pt x="0" y="4"/>
                  </a:lnTo>
                  <a:lnTo>
                    <a:pt x="0" y="4"/>
                  </a:lnTo>
                  <a:lnTo>
                    <a:pt x="466154" y="4"/>
                  </a:lnTo>
                  <a:cubicBezTo>
                    <a:pt x="471538" y="4"/>
                    <a:pt x="475902" y="288954"/>
                    <a:pt x="475902" y="645398"/>
                  </a:cubicBez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47057" rIns="270882" bIns="147058" numCol="1" spcCol="1270" anchor="ctr" anchorCtr="0">
              <a:noAutofit/>
            </a:bodyPr>
            <a:lstStyle/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de-DE" sz="1100" dirty="0"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Analyse der Netzanbindung von größeren Erzeugungsanlagen aus erneuerbaren Energiequellen, um die Netzcodekonformität zu erreichen </a:t>
              </a:r>
              <a:endParaRPr lang="de-DE" sz="1100" kern="12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0439404-4967-4DCE-B4FD-F8B74F708ED3}"/>
                </a:ext>
              </a:extLst>
            </p:cNvPr>
            <p:cNvSpPr/>
            <p:nvPr/>
          </p:nvSpPr>
          <p:spPr>
            <a:xfrm>
              <a:off x="403786" y="3148765"/>
              <a:ext cx="1278758" cy="594878"/>
            </a:xfrm>
            <a:custGeom>
              <a:avLst/>
              <a:gdLst>
                <a:gd name="connsiteX0" fmla="*/ 0 w 2178154"/>
                <a:gd name="connsiteY0" fmla="*/ 99148 h 594878"/>
                <a:gd name="connsiteX1" fmla="*/ 99148 w 2178154"/>
                <a:gd name="connsiteY1" fmla="*/ 0 h 594878"/>
                <a:gd name="connsiteX2" fmla="*/ 2079006 w 2178154"/>
                <a:gd name="connsiteY2" fmla="*/ 0 h 594878"/>
                <a:gd name="connsiteX3" fmla="*/ 2178154 w 2178154"/>
                <a:gd name="connsiteY3" fmla="*/ 99148 h 594878"/>
                <a:gd name="connsiteX4" fmla="*/ 2178154 w 2178154"/>
                <a:gd name="connsiteY4" fmla="*/ 495730 h 594878"/>
                <a:gd name="connsiteX5" fmla="*/ 2079006 w 2178154"/>
                <a:gd name="connsiteY5" fmla="*/ 594878 h 594878"/>
                <a:gd name="connsiteX6" fmla="*/ 99148 w 2178154"/>
                <a:gd name="connsiteY6" fmla="*/ 594878 h 594878"/>
                <a:gd name="connsiteX7" fmla="*/ 0 w 2178154"/>
                <a:gd name="connsiteY7" fmla="*/ 495730 h 594878"/>
                <a:gd name="connsiteX8" fmla="*/ 0 w 2178154"/>
                <a:gd name="connsiteY8" fmla="*/ 99148 h 594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8154" h="594878">
                  <a:moveTo>
                    <a:pt x="0" y="99148"/>
                  </a:moveTo>
                  <a:cubicBezTo>
                    <a:pt x="0" y="44390"/>
                    <a:pt x="44390" y="0"/>
                    <a:pt x="99148" y="0"/>
                  </a:cubicBezTo>
                  <a:lnTo>
                    <a:pt x="2079006" y="0"/>
                  </a:lnTo>
                  <a:cubicBezTo>
                    <a:pt x="2133764" y="0"/>
                    <a:pt x="2178154" y="44390"/>
                    <a:pt x="2178154" y="99148"/>
                  </a:cubicBezTo>
                  <a:lnTo>
                    <a:pt x="2178154" y="495730"/>
                  </a:lnTo>
                  <a:cubicBezTo>
                    <a:pt x="2178154" y="550488"/>
                    <a:pt x="2133764" y="594878"/>
                    <a:pt x="2079006" y="594878"/>
                  </a:cubicBezTo>
                  <a:lnTo>
                    <a:pt x="99148" y="594878"/>
                  </a:lnTo>
                  <a:cubicBezTo>
                    <a:pt x="44390" y="594878"/>
                    <a:pt x="0" y="550488"/>
                    <a:pt x="0" y="495730"/>
                  </a:cubicBezTo>
                  <a:lnTo>
                    <a:pt x="0" y="99148"/>
                  </a:lnTo>
                  <a:close/>
                </a:path>
              </a:pathLst>
            </a:custGeom>
            <a:solidFill>
              <a:srgbClr val="F8D1B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380" tIns="55710" rIns="82380" bIns="5571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b="1" kern="12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Anforderungen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F3E77FF-C639-4AEE-9AD4-8D80A05CB3B7}"/>
                </a:ext>
              </a:extLst>
            </p:cNvPr>
            <p:cNvSpPr/>
            <p:nvPr/>
          </p:nvSpPr>
          <p:spPr>
            <a:xfrm>
              <a:off x="1682544" y="3832876"/>
              <a:ext cx="4831829" cy="475903"/>
            </a:xfrm>
            <a:custGeom>
              <a:avLst/>
              <a:gdLst>
                <a:gd name="connsiteX0" fmla="*/ 79319 w 475902"/>
                <a:gd name="connsiteY0" fmla="*/ 0 h 3872273"/>
                <a:gd name="connsiteX1" fmla="*/ 396583 w 475902"/>
                <a:gd name="connsiteY1" fmla="*/ 0 h 3872273"/>
                <a:gd name="connsiteX2" fmla="*/ 475902 w 475902"/>
                <a:gd name="connsiteY2" fmla="*/ 79319 h 3872273"/>
                <a:gd name="connsiteX3" fmla="*/ 475902 w 475902"/>
                <a:gd name="connsiteY3" fmla="*/ 3872273 h 3872273"/>
                <a:gd name="connsiteX4" fmla="*/ 475902 w 475902"/>
                <a:gd name="connsiteY4" fmla="*/ 3872273 h 3872273"/>
                <a:gd name="connsiteX5" fmla="*/ 0 w 475902"/>
                <a:gd name="connsiteY5" fmla="*/ 3872273 h 3872273"/>
                <a:gd name="connsiteX6" fmla="*/ 0 w 475902"/>
                <a:gd name="connsiteY6" fmla="*/ 3872273 h 3872273"/>
                <a:gd name="connsiteX7" fmla="*/ 0 w 475902"/>
                <a:gd name="connsiteY7" fmla="*/ 79319 h 3872273"/>
                <a:gd name="connsiteX8" fmla="*/ 79319 w 475902"/>
                <a:gd name="connsiteY8" fmla="*/ 0 h 3872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902" h="3872273">
                  <a:moveTo>
                    <a:pt x="475902" y="645398"/>
                  </a:moveTo>
                  <a:lnTo>
                    <a:pt x="475902" y="3226875"/>
                  </a:lnTo>
                  <a:cubicBezTo>
                    <a:pt x="475902" y="3583319"/>
                    <a:pt x="471538" y="3872269"/>
                    <a:pt x="466154" y="3872269"/>
                  </a:cubicBezTo>
                  <a:lnTo>
                    <a:pt x="0" y="3872269"/>
                  </a:lnTo>
                  <a:lnTo>
                    <a:pt x="0" y="3872269"/>
                  </a:lnTo>
                  <a:lnTo>
                    <a:pt x="0" y="4"/>
                  </a:lnTo>
                  <a:lnTo>
                    <a:pt x="0" y="4"/>
                  </a:lnTo>
                  <a:lnTo>
                    <a:pt x="466154" y="4"/>
                  </a:lnTo>
                  <a:cubicBezTo>
                    <a:pt x="471538" y="4"/>
                    <a:pt x="475902" y="288954"/>
                    <a:pt x="475902" y="645398"/>
                  </a:cubicBez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47057" rIns="270882" bIns="147058" numCol="1" spcCol="1270" anchor="ctr" anchorCtr="0">
              <a:noAutofit/>
            </a:bodyPr>
            <a:lstStyle/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de-DE" sz="1100" dirty="0"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Kraftwerke (Konformität beweisen) und Betreiber von Übertragungsnetzen (Konformität bewerten)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C2FA264-E777-495C-A3FE-B9F27C7D0DA2}"/>
                </a:ext>
              </a:extLst>
            </p:cNvPr>
            <p:cNvSpPr/>
            <p:nvPr/>
          </p:nvSpPr>
          <p:spPr>
            <a:xfrm>
              <a:off x="403786" y="3773388"/>
              <a:ext cx="1278758" cy="594878"/>
            </a:xfrm>
            <a:custGeom>
              <a:avLst/>
              <a:gdLst>
                <a:gd name="connsiteX0" fmla="*/ 0 w 2178154"/>
                <a:gd name="connsiteY0" fmla="*/ 99148 h 594878"/>
                <a:gd name="connsiteX1" fmla="*/ 99148 w 2178154"/>
                <a:gd name="connsiteY1" fmla="*/ 0 h 594878"/>
                <a:gd name="connsiteX2" fmla="*/ 2079006 w 2178154"/>
                <a:gd name="connsiteY2" fmla="*/ 0 h 594878"/>
                <a:gd name="connsiteX3" fmla="*/ 2178154 w 2178154"/>
                <a:gd name="connsiteY3" fmla="*/ 99148 h 594878"/>
                <a:gd name="connsiteX4" fmla="*/ 2178154 w 2178154"/>
                <a:gd name="connsiteY4" fmla="*/ 495730 h 594878"/>
                <a:gd name="connsiteX5" fmla="*/ 2079006 w 2178154"/>
                <a:gd name="connsiteY5" fmla="*/ 594878 h 594878"/>
                <a:gd name="connsiteX6" fmla="*/ 99148 w 2178154"/>
                <a:gd name="connsiteY6" fmla="*/ 594878 h 594878"/>
                <a:gd name="connsiteX7" fmla="*/ 0 w 2178154"/>
                <a:gd name="connsiteY7" fmla="*/ 495730 h 594878"/>
                <a:gd name="connsiteX8" fmla="*/ 0 w 2178154"/>
                <a:gd name="connsiteY8" fmla="*/ 99148 h 594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8154" h="594878">
                  <a:moveTo>
                    <a:pt x="0" y="99148"/>
                  </a:moveTo>
                  <a:cubicBezTo>
                    <a:pt x="0" y="44390"/>
                    <a:pt x="44390" y="0"/>
                    <a:pt x="99148" y="0"/>
                  </a:cubicBezTo>
                  <a:lnTo>
                    <a:pt x="2079006" y="0"/>
                  </a:lnTo>
                  <a:cubicBezTo>
                    <a:pt x="2133764" y="0"/>
                    <a:pt x="2178154" y="44390"/>
                    <a:pt x="2178154" y="99148"/>
                  </a:cubicBezTo>
                  <a:lnTo>
                    <a:pt x="2178154" y="495730"/>
                  </a:lnTo>
                  <a:cubicBezTo>
                    <a:pt x="2178154" y="550488"/>
                    <a:pt x="2133764" y="594878"/>
                    <a:pt x="2079006" y="594878"/>
                  </a:cubicBezTo>
                  <a:lnTo>
                    <a:pt x="99148" y="594878"/>
                  </a:lnTo>
                  <a:cubicBezTo>
                    <a:pt x="44390" y="594878"/>
                    <a:pt x="0" y="550488"/>
                    <a:pt x="0" y="495730"/>
                  </a:cubicBezTo>
                  <a:lnTo>
                    <a:pt x="0" y="99148"/>
                  </a:lnTo>
                  <a:close/>
                </a:path>
              </a:pathLst>
            </a:custGeom>
            <a:solidFill>
              <a:srgbClr val="F8D1B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380" tIns="55710" rIns="82380" bIns="5571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b="1" kern="12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Kunden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1EBE741-0619-429E-8DAA-304D22083629}"/>
                </a:ext>
              </a:extLst>
            </p:cNvPr>
            <p:cNvSpPr/>
            <p:nvPr/>
          </p:nvSpPr>
          <p:spPr>
            <a:xfrm>
              <a:off x="1682544" y="4457497"/>
              <a:ext cx="4831828" cy="475903"/>
            </a:xfrm>
            <a:custGeom>
              <a:avLst/>
              <a:gdLst>
                <a:gd name="connsiteX0" fmla="*/ 79319 w 475902"/>
                <a:gd name="connsiteY0" fmla="*/ 0 h 3872273"/>
                <a:gd name="connsiteX1" fmla="*/ 396583 w 475902"/>
                <a:gd name="connsiteY1" fmla="*/ 0 h 3872273"/>
                <a:gd name="connsiteX2" fmla="*/ 475902 w 475902"/>
                <a:gd name="connsiteY2" fmla="*/ 79319 h 3872273"/>
                <a:gd name="connsiteX3" fmla="*/ 475902 w 475902"/>
                <a:gd name="connsiteY3" fmla="*/ 3872273 h 3872273"/>
                <a:gd name="connsiteX4" fmla="*/ 475902 w 475902"/>
                <a:gd name="connsiteY4" fmla="*/ 3872273 h 3872273"/>
                <a:gd name="connsiteX5" fmla="*/ 0 w 475902"/>
                <a:gd name="connsiteY5" fmla="*/ 3872273 h 3872273"/>
                <a:gd name="connsiteX6" fmla="*/ 0 w 475902"/>
                <a:gd name="connsiteY6" fmla="*/ 3872273 h 3872273"/>
                <a:gd name="connsiteX7" fmla="*/ 0 w 475902"/>
                <a:gd name="connsiteY7" fmla="*/ 79319 h 3872273"/>
                <a:gd name="connsiteX8" fmla="*/ 79319 w 475902"/>
                <a:gd name="connsiteY8" fmla="*/ 0 h 3872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902" h="3872273">
                  <a:moveTo>
                    <a:pt x="475902" y="645398"/>
                  </a:moveTo>
                  <a:lnTo>
                    <a:pt x="475902" y="3226875"/>
                  </a:lnTo>
                  <a:cubicBezTo>
                    <a:pt x="475902" y="3583319"/>
                    <a:pt x="471538" y="3872269"/>
                    <a:pt x="466154" y="3872269"/>
                  </a:cubicBezTo>
                  <a:lnTo>
                    <a:pt x="0" y="3872269"/>
                  </a:lnTo>
                  <a:lnTo>
                    <a:pt x="0" y="3872269"/>
                  </a:lnTo>
                  <a:lnTo>
                    <a:pt x="0" y="4"/>
                  </a:lnTo>
                  <a:lnTo>
                    <a:pt x="0" y="4"/>
                  </a:lnTo>
                  <a:lnTo>
                    <a:pt x="466154" y="4"/>
                  </a:lnTo>
                  <a:cubicBezTo>
                    <a:pt x="471538" y="4"/>
                    <a:pt x="475902" y="288954"/>
                    <a:pt x="475902" y="645398"/>
                  </a:cubicBez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47057" rIns="270882" bIns="147058" numCol="1" spcCol="1270" anchor="ctr" anchorCtr="0">
              <a:noAutofit/>
            </a:bodyPr>
            <a:lstStyle/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de-DE" sz="1100" dirty="0"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Die Einhaltung des Netzcodes gewährleistet einen stabilen und sicheren Betrieb des Netzes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D982BD1-9598-426E-A8DB-7A5A099BF3CD}"/>
                </a:ext>
              </a:extLst>
            </p:cNvPr>
            <p:cNvSpPr/>
            <p:nvPr/>
          </p:nvSpPr>
          <p:spPr>
            <a:xfrm>
              <a:off x="403786" y="4398009"/>
              <a:ext cx="1278758" cy="594878"/>
            </a:xfrm>
            <a:custGeom>
              <a:avLst/>
              <a:gdLst>
                <a:gd name="connsiteX0" fmla="*/ 0 w 2178154"/>
                <a:gd name="connsiteY0" fmla="*/ 99148 h 594878"/>
                <a:gd name="connsiteX1" fmla="*/ 99148 w 2178154"/>
                <a:gd name="connsiteY1" fmla="*/ 0 h 594878"/>
                <a:gd name="connsiteX2" fmla="*/ 2079006 w 2178154"/>
                <a:gd name="connsiteY2" fmla="*/ 0 h 594878"/>
                <a:gd name="connsiteX3" fmla="*/ 2178154 w 2178154"/>
                <a:gd name="connsiteY3" fmla="*/ 99148 h 594878"/>
                <a:gd name="connsiteX4" fmla="*/ 2178154 w 2178154"/>
                <a:gd name="connsiteY4" fmla="*/ 495730 h 594878"/>
                <a:gd name="connsiteX5" fmla="*/ 2079006 w 2178154"/>
                <a:gd name="connsiteY5" fmla="*/ 594878 h 594878"/>
                <a:gd name="connsiteX6" fmla="*/ 99148 w 2178154"/>
                <a:gd name="connsiteY6" fmla="*/ 594878 h 594878"/>
                <a:gd name="connsiteX7" fmla="*/ 0 w 2178154"/>
                <a:gd name="connsiteY7" fmla="*/ 495730 h 594878"/>
                <a:gd name="connsiteX8" fmla="*/ 0 w 2178154"/>
                <a:gd name="connsiteY8" fmla="*/ 99148 h 594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8154" h="594878">
                  <a:moveTo>
                    <a:pt x="0" y="99148"/>
                  </a:moveTo>
                  <a:cubicBezTo>
                    <a:pt x="0" y="44390"/>
                    <a:pt x="44390" y="0"/>
                    <a:pt x="99148" y="0"/>
                  </a:cubicBezTo>
                  <a:lnTo>
                    <a:pt x="2079006" y="0"/>
                  </a:lnTo>
                  <a:cubicBezTo>
                    <a:pt x="2133764" y="0"/>
                    <a:pt x="2178154" y="44390"/>
                    <a:pt x="2178154" y="99148"/>
                  </a:cubicBezTo>
                  <a:lnTo>
                    <a:pt x="2178154" y="495730"/>
                  </a:lnTo>
                  <a:cubicBezTo>
                    <a:pt x="2178154" y="550488"/>
                    <a:pt x="2133764" y="594878"/>
                    <a:pt x="2079006" y="594878"/>
                  </a:cubicBezTo>
                  <a:lnTo>
                    <a:pt x="99148" y="594878"/>
                  </a:lnTo>
                  <a:cubicBezTo>
                    <a:pt x="44390" y="594878"/>
                    <a:pt x="0" y="550488"/>
                    <a:pt x="0" y="495730"/>
                  </a:cubicBezTo>
                  <a:lnTo>
                    <a:pt x="0" y="99148"/>
                  </a:lnTo>
                  <a:close/>
                </a:path>
              </a:pathLst>
            </a:custGeom>
            <a:solidFill>
              <a:srgbClr val="F8D1B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380" tIns="55710" rIns="82380" bIns="5571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b="1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Vorteile</a:t>
              </a:r>
              <a:endParaRPr lang="de-DE" sz="1400" b="1" kern="1200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9E3B96B-5A1F-41C6-9A57-C7C4F986D53F}"/>
                </a:ext>
              </a:extLst>
            </p:cNvPr>
            <p:cNvSpPr/>
            <p:nvPr/>
          </p:nvSpPr>
          <p:spPr>
            <a:xfrm>
              <a:off x="1682544" y="5082119"/>
              <a:ext cx="4831829" cy="475903"/>
            </a:xfrm>
            <a:custGeom>
              <a:avLst/>
              <a:gdLst>
                <a:gd name="connsiteX0" fmla="*/ 79319 w 475902"/>
                <a:gd name="connsiteY0" fmla="*/ 0 h 3872273"/>
                <a:gd name="connsiteX1" fmla="*/ 396583 w 475902"/>
                <a:gd name="connsiteY1" fmla="*/ 0 h 3872273"/>
                <a:gd name="connsiteX2" fmla="*/ 475902 w 475902"/>
                <a:gd name="connsiteY2" fmla="*/ 79319 h 3872273"/>
                <a:gd name="connsiteX3" fmla="*/ 475902 w 475902"/>
                <a:gd name="connsiteY3" fmla="*/ 3872273 h 3872273"/>
                <a:gd name="connsiteX4" fmla="*/ 475902 w 475902"/>
                <a:gd name="connsiteY4" fmla="*/ 3872273 h 3872273"/>
                <a:gd name="connsiteX5" fmla="*/ 0 w 475902"/>
                <a:gd name="connsiteY5" fmla="*/ 3872273 h 3872273"/>
                <a:gd name="connsiteX6" fmla="*/ 0 w 475902"/>
                <a:gd name="connsiteY6" fmla="*/ 3872273 h 3872273"/>
                <a:gd name="connsiteX7" fmla="*/ 0 w 475902"/>
                <a:gd name="connsiteY7" fmla="*/ 79319 h 3872273"/>
                <a:gd name="connsiteX8" fmla="*/ 79319 w 475902"/>
                <a:gd name="connsiteY8" fmla="*/ 0 h 3872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902" h="3872273">
                  <a:moveTo>
                    <a:pt x="475902" y="645398"/>
                  </a:moveTo>
                  <a:lnTo>
                    <a:pt x="475902" y="3226875"/>
                  </a:lnTo>
                  <a:cubicBezTo>
                    <a:pt x="475902" y="3583319"/>
                    <a:pt x="471538" y="3872269"/>
                    <a:pt x="466154" y="3872269"/>
                  </a:cubicBezTo>
                  <a:lnTo>
                    <a:pt x="0" y="3872269"/>
                  </a:lnTo>
                  <a:lnTo>
                    <a:pt x="0" y="3872269"/>
                  </a:lnTo>
                  <a:lnTo>
                    <a:pt x="0" y="4"/>
                  </a:lnTo>
                  <a:lnTo>
                    <a:pt x="0" y="4"/>
                  </a:lnTo>
                  <a:lnTo>
                    <a:pt x="466154" y="4"/>
                  </a:lnTo>
                  <a:cubicBezTo>
                    <a:pt x="471538" y="4"/>
                    <a:pt x="475902" y="288954"/>
                    <a:pt x="475902" y="645398"/>
                  </a:cubicBez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47057" rIns="270882" bIns="147058" numCol="1" spcCol="1270" anchor="ctr" anchorCtr="0">
              <a:noAutofit/>
            </a:bodyPr>
            <a:lstStyle/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de-DE" sz="11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1CEBB6F-BFEC-44A9-8FA5-C6C50F53DAD8}"/>
                </a:ext>
              </a:extLst>
            </p:cNvPr>
            <p:cNvSpPr/>
            <p:nvPr/>
          </p:nvSpPr>
          <p:spPr>
            <a:xfrm>
              <a:off x="403786" y="5022632"/>
              <a:ext cx="1278758" cy="594878"/>
            </a:xfrm>
            <a:custGeom>
              <a:avLst/>
              <a:gdLst>
                <a:gd name="connsiteX0" fmla="*/ 0 w 2178154"/>
                <a:gd name="connsiteY0" fmla="*/ 99148 h 594878"/>
                <a:gd name="connsiteX1" fmla="*/ 99148 w 2178154"/>
                <a:gd name="connsiteY1" fmla="*/ 0 h 594878"/>
                <a:gd name="connsiteX2" fmla="*/ 2079006 w 2178154"/>
                <a:gd name="connsiteY2" fmla="*/ 0 h 594878"/>
                <a:gd name="connsiteX3" fmla="*/ 2178154 w 2178154"/>
                <a:gd name="connsiteY3" fmla="*/ 99148 h 594878"/>
                <a:gd name="connsiteX4" fmla="*/ 2178154 w 2178154"/>
                <a:gd name="connsiteY4" fmla="*/ 495730 h 594878"/>
                <a:gd name="connsiteX5" fmla="*/ 2079006 w 2178154"/>
                <a:gd name="connsiteY5" fmla="*/ 594878 h 594878"/>
                <a:gd name="connsiteX6" fmla="*/ 99148 w 2178154"/>
                <a:gd name="connsiteY6" fmla="*/ 594878 h 594878"/>
                <a:gd name="connsiteX7" fmla="*/ 0 w 2178154"/>
                <a:gd name="connsiteY7" fmla="*/ 495730 h 594878"/>
                <a:gd name="connsiteX8" fmla="*/ 0 w 2178154"/>
                <a:gd name="connsiteY8" fmla="*/ 99148 h 594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8154" h="594878">
                  <a:moveTo>
                    <a:pt x="0" y="99148"/>
                  </a:moveTo>
                  <a:cubicBezTo>
                    <a:pt x="0" y="44390"/>
                    <a:pt x="44390" y="0"/>
                    <a:pt x="99148" y="0"/>
                  </a:cubicBezTo>
                  <a:lnTo>
                    <a:pt x="2079006" y="0"/>
                  </a:lnTo>
                  <a:cubicBezTo>
                    <a:pt x="2133764" y="0"/>
                    <a:pt x="2178154" y="44390"/>
                    <a:pt x="2178154" y="99148"/>
                  </a:cubicBezTo>
                  <a:lnTo>
                    <a:pt x="2178154" y="495730"/>
                  </a:lnTo>
                  <a:cubicBezTo>
                    <a:pt x="2178154" y="550488"/>
                    <a:pt x="2133764" y="594878"/>
                    <a:pt x="2079006" y="594878"/>
                  </a:cubicBezTo>
                  <a:lnTo>
                    <a:pt x="99148" y="594878"/>
                  </a:lnTo>
                  <a:cubicBezTo>
                    <a:pt x="44390" y="594878"/>
                    <a:pt x="0" y="550488"/>
                    <a:pt x="0" y="495730"/>
                  </a:cubicBezTo>
                  <a:lnTo>
                    <a:pt x="0" y="99148"/>
                  </a:lnTo>
                  <a:close/>
                </a:path>
              </a:pathLst>
            </a:custGeom>
            <a:solidFill>
              <a:srgbClr val="F8D1B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380" tIns="55710" rIns="82380" bIns="5571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400" b="1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Lösung</a:t>
              </a:r>
              <a:endParaRPr lang="de-DE" sz="1400" b="1" kern="1200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2D86D572-EC4C-45B6-B1B0-C74FB7DE3205}"/>
              </a:ext>
            </a:extLst>
          </p:cNvPr>
          <p:cNvSpPr txBox="1"/>
          <p:nvPr/>
        </p:nvSpPr>
        <p:spPr>
          <a:xfrm>
            <a:off x="139190" y="4060358"/>
            <a:ext cx="255222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>
                <a:solidFill>
                  <a:srgbClr val="C4261D"/>
                </a:solidFill>
              </a:rPr>
              <a:t>Technische Anforderungen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18AEE84-9788-43C2-826B-1D8FDC28C248}"/>
              </a:ext>
            </a:extLst>
          </p:cNvPr>
          <p:cNvSpPr txBox="1"/>
          <p:nvPr/>
        </p:nvSpPr>
        <p:spPr>
          <a:xfrm>
            <a:off x="143208" y="4421657"/>
            <a:ext cx="3462381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de-DE" sz="1100" dirty="0"/>
              <a:t>Anforderungen Fault-Ride-Through (FRT):</a:t>
            </a:r>
          </a:p>
          <a:p>
            <a:endParaRPr lang="de-DE" sz="1100" dirty="0"/>
          </a:p>
          <a:p>
            <a:endParaRPr lang="de-DE" sz="1100" dirty="0"/>
          </a:p>
          <a:p>
            <a:pPr marL="228600" indent="-228600">
              <a:buFont typeface="+mj-lt"/>
              <a:buAutoNum type="arabicPeriod" startAt="2"/>
            </a:pPr>
            <a:r>
              <a:rPr lang="de-DE" sz="1100" dirty="0"/>
              <a:t>Blindleistungsregelung:</a:t>
            </a:r>
          </a:p>
          <a:p>
            <a:endParaRPr lang="de-DE" sz="1100" dirty="0"/>
          </a:p>
          <a:p>
            <a:endParaRPr lang="de-DE" sz="1100" dirty="0"/>
          </a:p>
          <a:p>
            <a:endParaRPr lang="de-DE" sz="1100" dirty="0"/>
          </a:p>
          <a:p>
            <a:pPr marL="228600" indent="-228600">
              <a:buFont typeface="+mj-lt"/>
              <a:buAutoNum type="arabicPeriod" startAt="3"/>
            </a:pPr>
            <a:r>
              <a:rPr lang="de-DE" sz="1100" dirty="0"/>
              <a:t>Wirkleistungsregelung:</a:t>
            </a:r>
          </a:p>
          <a:p>
            <a:endParaRPr lang="de-DE" sz="1100" dirty="0"/>
          </a:p>
          <a:p>
            <a:endParaRPr lang="de-DE" sz="1100" dirty="0"/>
          </a:p>
          <a:p>
            <a:pPr marL="228600" indent="-228600">
              <a:buFont typeface="+mj-lt"/>
              <a:buAutoNum type="arabicPeriod" startAt="4"/>
            </a:pPr>
            <a:r>
              <a:rPr lang="de-DE" sz="1100" dirty="0"/>
              <a:t>Netz-Management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7FC145-508D-4963-8CFC-1889C7535F38}"/>
              </a:ext>
            </a:extLst>
          </p:cNvPr>
          <p:cNvSpPr/>
          <p:nvPr/>
        </p:nvSpPr>
        <p:spPr>
          <a:xfrm>
            <a:off x="1713603" y="3561528"/>
            <a:ext cx="5144397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de-DE" sz="11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rPr>
              <a:t>NEPLAN mit den Modulen Lastflussberechnung, Kurzschlussberechnung und dynamische Simulation (RMS und EMT)</a:t>
            </a: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FD1175DD-610E-452E-BF1C-63584D154071}"/>
              </a:ext>
            </a:extLst>
          </p:cNvPr>
          <p:cNvSpPr/>
          <p:nvPr/>
        </p:nvSpPr>
        <p:spPr>
          <a:xfrm>
            <a:off x="333154" y="4581245"/>
            <a:ext cx="419341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Low-/High-Voltage-Ride-Through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Blindleistungsreg. während Spannungseinbruch</a:t>
            </a: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40D39F6F-5E01-4CBB-8ABC-68780B7BEE1F}"/>
              </a:ext>
            </a:extLst>
          </p:cNvPr>
          <p:cNvSpPr/>
          <p:nvPr/>
        </p:nvSpPr>
        <p:spPr>
          <a:xfrm>
            <a:off x="326640" y="5083743"/>
            <a:ext cx="3429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Regelstrategien: Cosφ bzw. Q = f(U) bzw. f(P)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Maximale Leistung (über-/untererregt)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P/Q-Priorität</a:t>
            </a: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7DA0A839-8525-4903-9D19-541B72912B0B}"/>
              </a:ext>
            </a:extLst>
          </p:cNvPr>
          <p:cNvSpPr/>
          <p:nvPr/>
        </p:nvSpPr>
        <p:spPr>
          <a:xfrm>
            <a:off x="308145" y="5741156"/>
            <a:ext cx="3429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Wirkleistungsreduktion bei zu hoher Frequenz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Wirkleistungsregelung bei zu tiefer Frequenz</a:t>
            </a: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7466AE15-6285-41D8-8B12-309ECC9B9026}"/>
              </a:ext>
            </a:extLst>
          </p:cNvPr>
          <p:cNvSpPr/>
          <p:nvPr/>
        </p:nvSpPr>
        <p:spPr>
          <a:xfrm>
            <a:off x="333154" y="6288508"/>
            <a:ext cx="3429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Leistungsfahrplan festgelegt durch Netzbetreiber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/>
              <a:t>Begrenzung der Leistungsänderung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2BB8550A-E353-463D-8530-7CC484608F88}"/>
              </a:ext>
            </a:extLst>
          </p:cNvPr>
          <p:cNvSpPr txBox="1"/>
          <p:nvPr/>
        </p:nvSpPr>
        <p:spPr>
          <a:xfrm>
            <a:off x="-211344" y="6881784"/>
            <a:ext cx="42581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de-DE" sz="1500" b="1" dirty="0">
                <a:solidFill>
                  <a:srgbClr val="C4261D"/>
                </a:solidFill>
              </a:rPr>
              <a:t>Lösung mit NEPLAN (RMS und EMT)</a:t>
            </a: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53DB06B5-040E-4AB8-AB5E-3D2383DBAD23}"/>
              </a:ext>
            </a:extLst>
          </p:cNvPr>
          <p:cNvSpPr/>
          <p:nvPr/>
        </p:nvSpPr>
        <p:spPr>
          <a:xfrm>
            <a:off x="-211345" y="7282786"/>
            <a:ext cx="343547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de-DE" sz="1100" dirty="0"/>
              <a:t>Die Erzielung der Netzcodekonformität und des Netzanschlusses wird vom Modul Dynamische Simulation, das von Netzbetreibern und Energieversorgern auf der ganzen Welt für die Analyse von Stromnetzen verwendet wird, präzise durchgeführt.</a:t>
            </a:r>
          </a:p>
          <a:p>
            <a:pPr lvl="1" algn="just"/>
            <a:r>
              <a:rPr lang="de-DE" sz="1100" dirty="0"/>
              <a:t>NEPLAN kann die dynamische Simulation entweder im dreiphasigen System (RMS-ABC) oder mit dem Mitsystem-Ansatz (RMS-DQ0) durchführen. Der RMS-ABC-Ansatz kann erforderlich sein, wenn der Netzcode die LVRT-Simulation mit asymmetrischen Fehlern vorsieht.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CAB734-FA53-463F-8DA5-64A27DCE65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6094" y="7335498"/>
            <a:ext cx="3193533" cy="182495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22225">
            <a:noFill/>
          </a:ln>
          <a:effectLst>
            <a:softEdge rad="0"/>
          </a:effectLst>
        </p:spPr>
      </p:pic>
      <p:grpSp>
        <p:nvGrpSpPr>
          <p:cNvPr id="9" name="Group 8"/>
          <p:cNvGrpSpPr/>
          <p:nvPr/>
        </p:nvGrpSpPr>
        <p:grpSpPr>
          <a:xfrm>
            <a:off x="3429000" y="4464306"/>
            <a:ext cx="3462381" cy="2544624"/>
            <a:chOff x="3350597" y="4393837"/>
            <a:chExt cx="3702277" cy="2615093"/>
          </a:xfrm>
        </p:grpSpPr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29A2B5C5-D6FB-4585-9A3C-EC3760E14607}"/>
                </a:ext>
              </a:extLst>
            </p:cNvPr>
            <p:cNvGrpSpPr/>
            <p:nvPr/>
          </p:nvGrpSpPr>
          <p:grpSpPr>
            <a:xfrm>
              <a:off x="5583251" y="5787743"/>
              <a:ext cx="1121678" cy="977921"/>
              <a:chOff x="4738386" y="4947371"/>
              <a:chExt cx="1231634" cy="1019051"/>
            </a:xfrm>
          </p:grpSpPr>
          <p:cxnSp>
            <p:nvCxnSpPr>
              <p:cNvPr id="268" name="Straight Arrow Connector 267">
                <a:extLst>
                  <a:ext uri="{FF2B5EF4-FFF2-40B4-BE49-F238E27FC236}">
                    <a16:creationId xmlns:a16="http://schemas.microsoft.com/office/drawing/2014/main" id="{84C9E6C8-0610-49E8-B974-B3693C6802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208242" y="5111074"/>
                <a:ext cx="1019" cy="688825"/>
              </a:xfrm>
              <a:prstGeom prst="straightConnector1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Arrow Connector 273">
                <a:extLst>
                  <a:ext uri="{FF2B5EF4-FFF2-40B4-BE49-F238E27FC236}">
                    <a16:creationId xmlns:a16="http://schemas.microsoft.com/office/drawing/2014/main" id="{E997C517-6C38-471D-95AC-EEE1E4F6C2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00034" y="5527481"/>
                <a:ext cx="695569" cy="0"/>
              </a:xfrm>
              <a:prstGeom prst="straightConnector1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>
                <a:extLst>
                  <a:ext uri="{FF2B5EF4-FFF2-40B4-BE49-F238E27FC236}">
                    <a16:creationId xmlns:a16="http://schemas.microsoft.com/office/drawing/2014/main" id="{EA25A054-61B1-423A-A21B-F60AE92607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16460" y="5697607"/>
                <a:ext cx="265836" cy="6480"/>
              </a:xfrm>
              <a:prstGeom prst="line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 w="19050">
                <a:gradFill flip="none" rotWithShape="1">
                  <a:gsLst>
                    <a:gs pos="0">
                      <a:schemeClr val="accent2">
                        <a:lumMod val="89000"/>
                      </a:schemeClr>
                    </a:gs>
                    <a:gs pos="23000">
                      <a:schemeClr val="accent2">
                        <a:lumMod val="89000"/>
                      </a:schemeClr>
                    </a:gs>
                    <a:gs pos="69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Arrow Connector 278">
                <a:extLst>
                  <a:ext uri="{FF2B5EF4-FFF2-40B4-BE49-F238E27FC236}">
                    <a16:creationId xmlns:a16="http://schemas.microsoft.com/office/drawing/2014/main" id="{2638FE83-B0AD-454D-AEEC-A365A7835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85817" y="5362348"/>
                <a:ext cx="244865" cy="325176"/>
              </a:xfrm>
              <a:prstGeom prst="straightConnector1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 w="15875">
                <a:gradFill flip="none" rotWithShape="1">
                  <a:gsLst>
                    <a:gs pos="0">
                      <a:schemeClr val="accent2">
                        <a:lumMod val="89000"/>
                      </a:schemeClr>
                    </a:gs>
                    <a:gs pos="23000">
                      <a:schemeClr val="accent2">
                        <a:lumMod val="89000"/>
                      </a:schemeClr>
                    </a:gs>
                    <a:gs pos="69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9" name="TextBox 218">
                    <a:extLst>
                      <a:ext uri="{FF2B5EF4-FFF2-40B4-BE49-F238E27FC236}">
                        <a16:creationId xmlns:a16="http://schemas.microsoft.com/office/drawing/2014/main" id="{1B27D830-388B-4DCD-8CFD-B9C432EB94F8}"/>
                      </a:ext>
                    </a:extLst>
                  </p:cNvPr>
                  <p:cNvSpPr txBox="1"/>
                  <p:nvPr/>
                </p:nvSpPr>
                <p:spPr>
                  <a:xfrm>
                    <a:off x="5167805" y="4947371"/>
                    <a:ext cx="327204" cy="37337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de-DE" sz="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de-DE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de-DE" sz="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8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de-DE" sz="800" b="0" i="1" smtClean="0">
                                      <a:latin typeface="Cambria Math" panose="02040503050406030204" pitchFamily="18" charset="0"/>
                                    </a:rPr>
                                    <m:t>𝑟𝑒𝑓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de-DE" sz="800" dirty="0"/>
                  </a:p>
                </p:txBody>
              </p:sp>
            </mc:Choice>
            <mc:Fallback xmlns="">
              <p:sp>
                <p:nvSpPr>
                  <p:cNvPr id="219" name="TextBox 218">
                    <a:extLst>
                      <a:ext uri="{FF2B5EF4-FFF2-40B4-BE49-F238E27FC236}">
                        <a16:creationId xmlns:a16="http://schemas.microsoft.com/office/drawing/2014/main" id="{1B27D830-388B-4DCD-8CFD-B9C432EB94F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67805" y="4947371"/>
                    <a:ext cx="327204" cy="37337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r="-2041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2" name="TextBox 221">
                    <a:extLst>
                      <a:ext uri="{FF2B5EF4-FFF2-40B4-BE49-F238E27FC236}">
                        <a16:creationId xmlns:a16="http://schemas.microsoft.com/office/drawing/2014/main" id="{E57DF598-AB5D-49DC-8BF0-9030C594D72A}"/>
                      </a:ext>
                    </a:extLst>
                  </p:cNvPr>
                  <p:cNvSpPr txBox="1"/>
                  <p:nvPr/>
                </p:nvSpPr>
                <p:spPr>
                  <a:xfrm>
                    <a:off x="5567259" y="5351176"/>
                    <a:ext cx="327204" cy="36254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de-DE" sz="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de-DE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de-DE" sz="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DE" sz="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de-DE" sz="800" dirty="0"/>
                  </a:p>
                </p:txBody>
              </p:sp>
            </mc:Choice>
            <mc:Fallback xmlns="">
              <p:sp>
                <p:nvSpPr>
                  <p:cNvPr id="222" name="TextBox 221">
                    <a:extLst>
                      <a:ext uri="{FF2B5EF4-FFF2-40B4-BE49-F238E27FC236}">
                        <a16:creationId xmlns:a16="http://schemas.microsoft.com/office/drawing/2014/main" id="{E57DF598-AB5D-49DC-8BF0-9030C594D72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67259" y="5351176"/>
                    <a:ext cx="327204" cy="36254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b="-175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A016D6C7-3BD9-4664-8079-1616F5FA42E5}"/>
                  </a:ext>
                </a:extLst>
              </p:cNvPr>
              <p:cNvSpPr/>
              <p:nvPr/>
            </p:nvSpPr>
            <p:spPr>
              <a:xfrm>
                <a:off x="4738386" y="4947371"/>
                <a:ext cx="1231634" cy="1019051"/>
              </a:xfrm>
              <a:prstGeom prst="rect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>
                <a:gradFill flip="none" rotWithShape="1">
                  <a:gsLst>
                    <a:gs pos="0">
                      <a:schemeClr val="accent2">
                        <a:lumMod val="89000"/>
                      </a:schemeClr>
                    </a:gs>
                    <a:gs pos="23000">
                      <a:schemeClr val="accent2">
                        <a:lumMod val="89000"/>
                      </a:schemeClr>
                    </a:gs>
                    <a:gs pos="69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cxnSp>
            <p:nvCxnSpPr>
              <p:cNvPr id="290" name="Straight Connector 289">
                <a:extLst>
                  <a:ext uri="{FF2B5EF4-FFF2-40B4-BE49-F238E27FC236}">
                    <a16:creationId xmlns:a16="http://schemas.microsoft.com/office/drawing/2014/main" id="{5C07D4D5-EB6B-47DC-8153-E1464FC588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05263" y="5371148"/>
                <a:ext cx="187459" cy="0"/>
              </a:xfrm>
              <a:prstGeom prst="line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 w="19050">
                <a:gradFill flip="none" rotWithShape="1">
                  <a:gsLst>
                    <a:gs pos="0">
                      <a:schemeClr val="accent2">
                        <a:lumMod val="89000"/>
                      </a:schemeClr>
                    </a:gs>
                    <a:gs pos="23000">
                      <a:schemeClr val="accent2">
                        <a:lumMod val="89000"/>
                      </a:schemeClr>
                    </a:gs>
                    <a:gs pos="69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1AFBF8B3-E083-40B2-BE60-AE3AC509D969}"/>
                </a:ext>
              </a:extLst>
            </p:cNvPr>
            <p:cNvGrpSpPr/>
            <p:nvPr/>
          </p:nvGrpSpPr>
          <p:grpSpPr>
            <a:xfrm>
              <a:off x="3483226" y="5798093"/>
              <a:ext cx="1142611" cy="948200"/>
              <a:chOff x="4109607" y="6219148"/>
              <a:chExt cx="1231634" cy="1063101"/>
            </a:xfrm>
          </p:grpSpPr>
          <p:sp>
            <p:nvSpPr>
              <p:cNvPr id="288" name="Rectangle 287">
                <a:extLst>
                  <a:ext uri="{FF2B5EF4-FFF2-40B4-BE49-F238E27FC236}">
                    <a16:creationId xmlns:a16="http://schemas.microsoft.com/office/drawing/2014/main" id="{E2DDF3D4-6AE0-490E-8294-A4596236DCAA}"/>
                  </a:ext>
                </a:extLst>
              </p:cNvPr>
              <p:cNvSpPr/>
              <p:nvPr/>
            </p:nvSpPr>
            <p:spPr>
              <a:xfrm>
                <a:off x="4109607" y="6219148"/>
                <a:ext cx="1231634" cy="1063101"/>
              </a:xfrm>
              <a:prstGeom prst="rect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>
                <a:gradFill flip="none" rotWithShape="1">
                  <a:gsLst>
                    <a:gs pos="0">
                      <a:schemeClr val="accent2">
                        <a:lumMod val="89000"/>
                      </a:schemeClr>
                    </a:gs>
                    <a:gs pos="23000">
                      <a:schemeClr val="accent2">
                        <a:lumMod val="89000"/>
                      </a:schemeClr>
                    </a:gs>
                    <a:gs pos="69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grpSp>
            <p:nvGrpSpPr>
              <p:cNvPr id="308" name="Group 307">
                <a:extLst>
                  <a:ext uri="{FF2B5EF4-FFF2-40B4-BE49-F238E27FC236}">
                    <a16:creationId xmlns:a16="http://schemas.microsoft.com/office/drawing/2014/main" id="{1BD34B3D-D707-4D43-93E0-F864A5895338}"/>
                  </a:ext>
                </a:extLst>
              </p:cNvPr>
              <p:cNvGrpSpPr/>
              <p:nvPr/>
            </p:nvGrpSpPr>
            <p:grpSpPr>
              <a:xfrm>
                <a:off x="4157228" y="6225183"/>
                <a:ext cx="1036915" cy="838558"/>
                <a:chOff x="4157228" y="6225183"/>
                <a:chExt cx="1036915" cy="838558"/>
              </a:xfrm>
            </p:grpSpPr>
            <p:cxnSp>
              <p:nvCxnSpPr>
                <p:cNvPr id="294" name="Straight Arrow Connector 293">
                  <a:extLst>
                    <a:ext uri="{FF2B5EF4-FFF2-40B4-BE49-F238E27FC236}">
                      <a16:creationId xmlns:a16="http://schemas.microsoft.com/office/drawing/2014/main" id="{0C9CF000-8210-4023-9979-2F2167A74C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242128" y="6392309"/>
                  <a:ext cx="1" cy="671432"/>
                </a:xfrm>
                <a:prstGeom prst="straightConnector1">
                  <a:avLst/>
                </a:prstGeom>
                <a:blipFill dpi="0" rotWithShape="1">
                  <a:blip r:embed="rId5">
                    <a:alphaModFix amt="18000"/>
                  </a:blip>
                  <a:srcRect/>
                  <a:tile tx="0" ty="0" sx="100000" sy="100000" flip="none" algn="tl"/>
                </a:blipFill>
                <a:ln>
                  <a:solidFill>
                    <a:schemeClr val="tx1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Arrow Connector 294">
                  <a:extLst>
                    <a:ext uri="{FF2B5EF4-FFF2-40B4-BE49-F238E27FC236}">
                      <a16:creationId xmlns:a16="http://schemas.microsoft.com/office/drawing/2014/main" id="{F0EB96DB-8902-4626-9E0D-A6F269B157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41503" y="6801171"/>
                  <a:ext cx="694869" cy="0"/>
                </a:xfrm>
                <a:prstGeom prst="straightConnector1">
                  <a:avLst/>
                </a:prstGeom>
                <a:blipFill dpi="0" rotWithShape="1">
                  <a:blip r:embed="rId5">
                    <a:alphaModFix amt="18000"/>
                  </a:blip>
                  <a:srcRect/>
                  <a:tile tx="0" ty="0" sx="100000" sy="100000" flip="none" algn="tl"/>
                </a:blipFill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>
                  <a:extLst>
                    <a:ext uri="{FF2B5EF4-FFF2-40B4-BE49-F238E27FC236}">
                      <a16:creationId xmlns:a16="http://schemas.microsoft.com/office/drawing/2014/main" id="{86918BE6-D267-4167-8F1D-EA7BAE55C9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50199" y="7061148"/>
                  <a:ext cx="265568" cy="0"/>
                </a:xfrm>
                <a:prstGeom prst="line">
                  <a:avLst/>
                </a:prstGeom>
                <a:blipFill dpi="0" rotWithShape="1">
                  <a:blip r:embed="rId5">
                    <a:alphaModFix amt="18000"/>
                  </a:blip>
                  <a:srcRect/>
                  <a:tile tx="0" ty="0" sx="100000" sy="100000" flip="none" algn="tl"/>
                </a:blipFill>
                <a:ln w="19050">
                  <a:gradFill flip="none" rotWithShape="1">
                    <a:gsLst>
                      <a:gs pos="0">
                        <a:schemeClr val="accent2">
                          <a:lumMod val="89000"/>
                        </a:schemeClr>
                      </a:gs>
                      <a:gs pos="23000">
                        <a:schemeClr val="accent2">
                          <a:lumMod val="89000"/>
                        </a:schemeClr>
                      </a:gs>
                      <a:gs pos="69000">
                        <a:schemeClr val="accent2">
                          <a:lumMod val="75000"/>
                        </a:schemeClr>
                      </a:gs>
                      <a:gs pos="97000">
                        <a:schemeClr val="accent2">
                          <a:lumMod val="7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Straight Arrow Connector 296">
                  <a:extLst>
                    <a:ext uri="{FF2B5EF4-FFF2-40B4-BE49-F238E27FC236}">
                      <a16:creationId xmlns:a16="http://schemas.microsoft.com/office/drawing/2014/main" id="{B25D1EB4-6644-4454-8A23-A4B87ED195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23775" y="6506709"/>
                  <a:ext cx="335950" cy="557031"/>
                </a:xfrm>
                <a:prstGeom prst="straightConnector1">
                  <a:avLst/>
                </a:prstGeom>
                <a:blipFill dpi="0" rotWithShape="1">
                  <a:blip r:embed="rId5">
                    <a:alphaModFix amt="18000"/>
                  </a:blip>
                  <a:srcRect/>
                  <a:tile tx="0" ty="0" sx="100000" sy="100000" flip="none" algn="tl"/>
                </a:blipFill>
                <a:ln w="15875">
                  <a:gradFill flip="none" rotWithShape="1">
                    <a:gsLst>
                      <a:gs pos="0">
                        <a:schemeClr val="accent2">
                          <a:lumMod val="89000"/>
                        </a:schemeClr>
                      </a:gs>
                      <a:gs pos="23000">
                        <a:schemeClr val="accent2">
                          <a:lumMod val="89000"/>
                        </a:schemeClr>
                      </a:gs>
                      <a:gs pos="69000">
                        <a:schemeClr val="accent2">
                          <a:lumMod val="75000"/>
                        </a:schemeClr>
                      </a:gs>
                      <a:gs pos="97000">
                        <a:schemeClr val="accent2">
                          <a:lumMod val="7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98" name="TextBox 297">
                      <a:extLst>
                        <a:ext uri="{FF2B5EF4-FFF2-40B4-BE49-F238E27FC236}">
                          <a16:creationId xmlns:a16="http://schemas.microsoft.com/office/drawing/2014/main" id="{99B4030F-5450-4822-A672-A574E851344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157228" y="6225183"/>
                      <a:ext cx="326875" cy="24155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sz="80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de-DE" sz="800" b="0" i="1" smtClean="0">
                                <a:latin typeface="Cambria Math" panose="02040503050406030204" pitchFamily="18" charset="0"/>
                              </a:rPr>
                              <m:t>𝑜𝑠</m:t>
                            </m:r>
                            <m:r>
                              <m:rPr>
                                <m:sty m:val="p"/>
                              </m:rPr>
                              <a:rPr lang="de-DE" sz="800" b="0" i="1" smtClean="0">
                                <a:latin typeface="Cambria Math" panose="02040503050406030204" pitchFamily="18" charset="0"/>
                              </a:rPr>
                              <m:t>φ</m:t>
                            </m:r>
                          </m:oMath>
                        </m:oMathPara>
                      </a14:m>
                      <a:endParaRPr lang="de-DE" sz="800" dirty="0"/>
                    </a:p>
                  </p:txBody>
                </p:sp>
              </mc:Choice>
              <mc:Fallback xmlns="">
                <p:sp>
                  <p:nvSpPr>
                    <p:cNvPr id="298" name="TextBox 297">
                      <a:extLst>
                        <a:ext uri="{FF2B5EF4-FFF2-40B4-BE49-F238E27FC236}">
                          <a16:creationId xmlns:a16="http://schemas.microsoft.com/office/drawing/2014/main" id="{99B4030F-5450-4822-A672-A574E851344C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157228" y="6225183"/>
                      <a:ext cx="326875" cy="241551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r="-18367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93" name="Straight Connector 292">
                  <a:extLst>
                    <a:ext uri="{FF2B5EF4-FFF2-40B4-BE49-F238E27FC236}">
                      <a16:creationId xmlns:a16="http://schemas.microsoft.com/office/drawing/2014/main" id="{0DCBF0CC-260E-4E70-ABBE-27C722722D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41503" y="6515423"/>
                  <a:ext cx="194076" cy="0"/>
                </a:xfrm>
                <a:prstGeom prst="line">
                  <a:avLst/>
                </a:prstGeom>
                <a:blipFill dpi="0" rotWithShape="1">
                  <a:blip r:embed="rId5">
                    <a:alphaModFix amt="18000"/>
                  </a:blip>
                  <a:srcRect/>
                  <a:tile tx="0" ty="0" sx="100000" sy="100000" flip="none" algn="tl"/>
                </a:blipFill>
                <a:ln w="19050">
                  <a:gradFill flip="none" rotWithShape="1">
                    <a:gsLst>
                      <a:gs pos="0">
                        <a:schemeClr val="accent2">
                          <a:lumMod val="89000"/>
                        </a:schemeClr>
                      </a:gs>
                      <a:gs pos="23000">
                        <a:schemeClr val="accent2">
                          <a:lumMod val="89000"/>
                        </a:schemeClr>
                      </a:gs>
                      <a:gs pos="69000">
                        <a:schemeClr val="accent2">
                          <a:lumMod val="75000"/>
                        </a:schemeClr>
                      </a:gs>
                      <a:gs pos="97000">
                        <a:schemeClr val="accent2">
                          <a:lumMod val="7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5" name="TextBox 74">
                      <a:extLst>
                        <a:ext uri="{FF2B5EF4-FFF2-40B4-BE49-F238E27FC236}">
                          <a16:creationId xmlns:a16="http://schemas.microsoft.com/office/drawing/2014/main" id="{0481CCE9-D311-45BB-95AB-DD4F2A7A3F3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957668" y="6808635"/>
                      <a:ext cx="236475" cy="13802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sz="8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de-DE" sz="800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sSub>
                              <m:sSubPr>
                                <m:ctrlPr>
                                  <a:rPr lang="de-DE" sz="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8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de-DE" sz="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oMath>
                        </m:oMathPara>
                      </a14:m>
                      <a:endParaRPr lang="de-DE" sz="800" dirty="0"/>
                    </a:p>
                  </p:txBody>
                </p:sp>
              </mc:Choice>
              <mc:Fallback xmlns="">
                <p:sp>
                  <p:nvSpPr>
                    <p:cNvPr id="75" name="TextBox 74">
                      <a:extLst>
                        <a:ext uri="{FF2B5EF4-FFF2-40B4-BE49-F238E27FC236}">
                          <a16:creationId xmlns:a16="http://schemas.microsoft.com/office/drawing/2014/main" id="{0481CCE9-D311-45BB-95AB-DD4F2A7A3F34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957668" y="6808635"/>
                      <a:ext cx="236475" cy="138029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l="-13889" r="-8333" b="-3809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0343D86A-3EC4-4E82-AC15-41B38C3E23C0}"/>
                </a:ext>
              </a:extLst>
            </p:cNvPr>
            <p:cNvGrpSpPr/>
            <p:nvPr/>
          </p:nvGrpSpPr>
          <p:grpSpPr>
            <a:xfrm>
              <a:off x="3475464" y="4407646"/>
              <a:ext cx="1142610" cy="960807"/>
              <a:chOff x="3852956" y="7905926"/>
              <a:chExt cx="1231634" cy="989529"/>
            </a:xfrm>
          </p:grpSpPr>
          <p:sp>
            <p:nvSpPr>
              <p:cNvPr id="289" name="Rectangle 288">
                <a:extLst>
                  <a:ext uri="{FF2B5EF4-FFF2-40B4-BE49-F238E27FC236}">
                    <a16:creationId xmlns:a16="http://schemas.microsoft.com/office/drawing/2014/main" id="{DA38FA34-AD0F-4D62-82AB-61416155B91F}"/>
                  </a:ext>
                </a:extLst>
              </p:cNvPr>
              <p:cNvSpPr/>
              <p:nvPr/>
            </p:nvSpPr>
            <p:spPr>
              <a:xfrm>
                <a:off x="3852956" y="7905926"/>
                <a:ext cx="1231634" cy="989529"/>
              </a:xfrm>
              <a:prstGeom prst="rect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>
                <a:gradFill flip="none" rotWithShape="1">
                  <a:gsLst>
                    <a:gs pos="0">
                      <a:schemeClr val="accent2">
                        <a:lumMod val="89000"/>
                      </a:schemeClr>
                    </a:gs>
                    <a:gs pos="23000">
                      <a:schemeClr val="accent2">
                        <a:lumMod val="89000"/>
                      </a:schemeClr>
                    </a:gs>
                    <a:gs pos="69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cxnSp>
            <p:nvCxnSpPr>
              <p:cNvPr id="309" name="Straight Arrow Connector 308">
                <a:extLst>
                  <a:ext uri="{FF2B5EF4-FFF2-40B4-BE49-F238E27FC236}">
                    <a16:creationId xmlns:a16="http://schemas.microsoft.com/office/drawing/2014/main" id="{82219E2F-DDB0-4C82-B928-EAB89C5FF4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69848" y="8069629"/>
                <a:ext cx="1019" cy="688825"/>
              </a:xfrm>
              <a:prstGeom prst="straightConnector1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Arrow Connector 309">
                <a:extLst>
                  <a:ext uri="{FF2B5EF4-FFF2-40B4-BE49-F238E27FC236}">
                    <a16:creationId xmlns:a16="http://schemas.microsoft.com/office/drawing/2014/main" id="{7AB991AB-C40F-4102-9452-DF6C9B97CF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52956" y="8638271"/>
                <a:ext cx="1021343" cy="0"/>
              </a:xfrm>
              <a:prstGeom prst="straightConnector1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3" name="TextBox 312">
                    <a:extLst>
                      <a:ext uri="{FF2B5EF4-FFF2-40B4-BE49-F238E27FC236}">
                        <a16:creationId xmlns:a16="http://schemas.microsoft.com/office/drawing/2014/main" id="{FD484C41-FB92-41F1-98F7-0C39D3AC8DD0}"/>
                      </a:ext>
                    </a:extLst>
                  </p:cNvPr>
                  <p:cNvSpPr txBox="1"/>
                  <p:nvPr/>
                </p:nvSpPr>
                <p:spPr>
                  <a:xfrm>
                    <a:off x="4091311" y="7905926"/>
                    <a:ext cx="327204" cy="22188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80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oMath>
                      </m:oMathPara>
                    </a14:m>
                    <a:endParaRPr lang="de-DE" sz="800" dirty="0"/>
                  </a:p>
                </p:txBody>
              </p:sp>
            </mc:Choice>
            <mc:Fallback xmlns="">
              <p:sp>
                <p:nvSpPr>
                  <p:cNvPr id="313" name="TextBox 312">
                    <a:extLst>
                      <a:ext uri="{FF2B5EF4-FFF2-40B4-BE49-F238E27FC236}">
                        <a16:creationId xmlns:a16="http://schemas.microsoft.com/office/drawing/2014/main" id="{FD484C41-FB92-41F1-98F7-0C39D3AC8DD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91311" y="7905926"/>
                    <a:ext cx="327204" cy="221884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4" name="TextBox 313">
                    <a:extLst>
                      <a:ext uri="{FF2B5EF4-FFF2-40B4-BE49-F238E27FC236}">
                        <a16:creationId xmlns:a16="http://schemas.microsoft.com/office/drawing/2014/main" id="{9820E75A-445A-4DDB-AB54-C3A08F7CBCA0}"/>
                      </a:ext>
                    </a:extLst>
                  </p:cNvPr>
                  <p:cNvSpPr txBox="1"/>
                  <p:nvPr/>
                </p:nvSpPr>
                <p:spPr>
                  <a:xfrm>
                    <a:off x="4709856" y="8471540"/>
                    <a:ext cx="327204" cy="22188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de-DE" sz="800" dirty="0"/>
                  </a:p>
                </p:txBody>
              </p:sp>
            </mc:Choice>
            <mc:Fallback xmlns="">
              <p:sp>
                <p:nvSpPr>
                  <p:cNvPr id="314" name="TextBox 313">
                    <a:extLst>
                      <a:ext uri="{FF2B5EF4-FFF2-40B4-BE49-F238E27FC236}">
                        <a16:creationId xmlns:a16="http://schemas.microsoft.com/office/drawing/2014/main" id="{9820E75A-445A-4DDB-AB54-C3A08F7CBCA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09856" y="8471540"/>
                    <a:ext cx="327204" cy="221884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53DE6FF2-B565-4FB3-9532-DA9FAAE57D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54102" y="8638271"/>
                <a:ext cx="132165" cy="0"/>
              </a:xfrm>
              <a:prstGeom prst="line">
                <a:avLst/>
              </a:prstGeom>
              <a:ln w="2222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27CCAA1A-1A49-46FA-BF46-806DFDB8AD21}"/>
                  </a:ext>
                </a:extLst>
              </p:cNvPr>
              <p:cNvCxnSpPr/>
              <p:nvPr/>
            </p:nvCxnSpPr>
            <p:spPr>
              <a:xfrm>
                <a:off x="4357100" y="8195858"/>
                <a:ext cx="0" cy="437640"/>
              </a:xfrm>
              <a:prstGeom prst="line">
                <a:avLst/>
              </a:prstGeom>
              <a:ln w="158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424A0D9E-3E21-4DAE-91F0-B4A1CACB6D09}"/>
                  </a:ext>
                </a:extLst>
              </p:cNvPr>
              <p:cNvCxnSpPr/>
              <p:nvPr/>
            </p:nvCxnSpPr>
            <p:spPr>
              <a:xfrm flipV="1">
                <a:off x="4484103" y="8422827"/>
                <a:ext cx="0" cy="210671"/>
              </a:xfrm>
              <a:prstGeom prst="line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6F8D6E04-D223-4DA9-B0BF-93E73DAB807C}"/>
                  </a:ext>
                </a:extLst>
              </p:cNvPr>
              <p:cNvCxnSpPr/>
              <p:nvPr/>
            </p:nvCxnSpPr>
            <p:spPr>
              <a:xfrm flipV="1">
                <a:off x="4481537" y="8288355"/>
                <a:ext cx="179144" cy="139376"/>
              </a:xfrm>
              <a:prstGeom prst="line">
                <a:avLst/>
              </a:prstGeom>
              <a:ln w="2222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77DCAE98-5211-4802-BDB8-30EB7B2EFC41}"/>
                  </a:ext>
                </a:extLst>
              </p:cNvPr>
              <p:cNvCxnSpPr/>
              <p:nvPr/>
            </p:nvCxnSpPr>
            <p:spPr>
              <a:xfrm>
                <a:off x="4652545" y="8290808"/>
                <a:ext cx="205514" cy="0"/>
              </a:xfrm>
              <a:prstGeom prst="line">
                <a:avLst/>
              </a:prstGeom>
              <a:ln w="2222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869B92AA-FA45-4D47-8684-8AF0B64A26B7}"/>
                </a:ext>
              </a:extLst>
            </p:cNvPr>
            <p:cNvSpPr txBox="1"/>
            <p:nvPr/>
          </p:nvSpPr>
          <p:spPr>
            <a:xfrm>
              <a:off x="4543161" y="5472496"/>
              <a:ext cx="10812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/>
                <a:t>Netzcode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A1328365-B8A2-4EBB-ACED-4BAE60487330}"/>
                </a:ext>
              </a:extLst>
            </p:cNvPr>
            <p:cNvSpPr/>
            <p:nvPr/>
          </p:nvSpPr>
          <p:spPr>
            <a:xfrm>
              <a:off x="4610235" y="5316771"/>
              <a:ext cx="922952" cy="644116"/>
            </a:xfrm>
            <a:prstGeom prst="ellipse">
              <a:avLst/>
            </a:prstGeom>
            <a:blipFill dpi="0" rotWithShape="1">
              <a:blip r:embed="rId12">
                <a:alphaModFix amt="22000"/>
              </a:blip>
              <a:srcRect/>
              <a:tile tx="0" ty="0" sx="100000" sy="100000" flip="none" algn="tl"/>
            </a:blipFill>
            <a:ln>
              <a:solidFill>
                <a:schemeClr val="accent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Arrow: Bent 196">
              <a:extLst>
                <a:ext uri="{FF2B5EF4-FFF2-40B4-BE49-F238E27FC236}">
                  <a16:creationId xmlns:a16="http://schemas.microsoft.com/office/drawing/2014/main" id="{EFEE665D-DA17-4B3C-A238-46D9DD16C737}"/>
                </a:ext>
              </a:extLst>
            </p:cNvPr>
            <p:cNvSpPr/>
            <p:nvPr/>
          </p:nvSpPr>
          <p:spPr>
            <a:xfrm>
              <a:off x="5204173" y="5059155"/>
              <a:ext cx="347097" cy="245870"/>
            </a:xfrm>
            <a:prstGeom prst="bentArrow">
              <a:avLst/>
            </a:prstGeom>
            <a:solidFill>
              <a:schemeClr val="accent2">
                <a:alpha val="1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321" name="Arrow: Bent 320">
              <a:extLst>
                <a:ext uri="{FF2B5EF4-FFF2-40B4-BE49-F238E27FC236}">
                  <a16:creationId xmlns:a16="http://schemas.microsoft.com/office/drawing/2014/main" id="{7E79DB6D-E6A2-46EF-99FF-288D656A27D9}"/>
                </a:ext>
              </a:extLst>
            </p:cNvPr>
            <p:cNvSpPr/>
            <p:nvPr/>
          </p:nvSpPr>
          <p:spPr>
            <a:xfrm flipH="1">
              <a:off x="4630103" y="5043918"/>
              <a:ext cx="347097" cy="261609"/>
            </a:xfrm>
            <a:prstGeom prst="bentArrow">
              <a:avLst/>
            </a:prstGeom>
            <a:solidFill>
              <a:schemeClr val="accent2">
                <a:alpha val="2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322" name="Arrow: Bent 321">
              <a:extLst>
                <a:ext uri="{FF2B5EF4-FFF2-40B4-BE49-F238E27FC236}">
                  <a16:creationId xmlns:a16="http://schemas.microsoft.com/office/drawing/2014/main" id="{B371A30A-B72D-4BFB-8919-F4BC06E015AB}"/>
                </a:ext>
              </a:extLst>
            </p:cNvPr>
            <p:cNvSpPr/>
            <p:nvPr/>
          </p:nvSpPr>
          <p:spPr>
            <a:xfrm flipV="1">
              <a:off x="5193472" y="5980674"/>
              <a:ext cx="347097" cy="240801"/>
            </a:xfrm>
            <a:prstGeom prst="bentArrow">
              <a:avLst/>
            </a:prstGeom>
            <a:solidFill>
              <a:schemeClr val="accent2">
                <a:alpha val="2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323" name="Arrow: Bent 322">
              <a:extLst>
                <a:ext uri="{FF2B5EF4-FFF2-40B4-BE49-F238E27FC236}">
                  <a16:creationId xmlns:a16="http://schemas.microsoft.com/office/drawing/2014/main" id="{7312430A-F6E5-44F9-A9BD-BA371C8E4B5D}"/>
                </a:ext>
              </a:extLst>
            </p:cNvPr>
            <p:cNvSpPr/>
            <p:nvPr/>
          </p:nvSpPr>
          <p:spPr>
            <a:xfrm flipH="1" flipV="1">
              <a:off x="4635287" y="5990091"/>
              <a:ext cx="347096" cy="261611"/>
            </a:xfrm>
            <a:prstGeom prst="bentArrow">
              <a:avLst>
                <a:gd name="adj1" fmla="val 25000"/>
                <a:gd name="adj2" fmla="val 34889"/>
                <a:gd name="adj3" fmla="val 25000"/>
                <a:gd name="adj4" fmla="val 43750"/>
              </a:avLst>
            </a:prstGeom>
            <a:solidFill>
              <a:schemeClr val="accent2">
                <a:alpha val="2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grpSp>
          <p:nvGrpSpPr>
            <p:cNvPr id="344" name="Group 343">
              <a:extLst>
                <a:ext uri="{FF2B5EF4-FFF2-40B4-BE49-F238E27FC236}">
                  <a16:creationId xmlns:a16="http://schemas.microsoft.com/office/drawing/2014/main" id="{AEF16B89-B68A-4507-BA88-C10229090192}"/>
                </a:ext>
              </a:extLst>
            </p:cNvPr>
            <p:cNvGrpSpPr/>
            <p:nvPr/>
          </p:nvGrpSpPr>
          <p:grpSpPr>
            <a:xfrm>
              <a:off x="5585027" y="4393837"/>
              <a:ext cx="1190471" cy="962599"/>
              <a:chOff x="5234698" y="8218227"/>
              <a:chExt cx="1190471" cy="962599"/>
            </a:xfrm>
          </p:grpSpPr>
          <p:sp>
            <p:nvSpPr>
              <p:cNvPr id="300" name="Rectangle 299">
                <a:extLst>
                  <a:ext uri="{FF2B5EF4-FFF2-40B4-BE49-F238E27FC236}">
                    <a16:creationId xmlns:a16="http://schemas.microsoft.com/office/drawing/2014/main" id="{96580F21-384A-4A50-9694-149EA8E41466}"/>
                  </a:ext>
                </a:extLst>
              </p:cNvPr>
              <p:cNvSpPr/>
              <p:nvPr/>
            </p:nvSpPr>
            <p:spPr>
              <a:xfrm>
                <a:off x="5234698" y="8265137"/>
                <a:ext cx="1118127" cy="915689"/>
              </a:xfrm>
              <a:prstGeom prst="rect">
                <a:avLst/>
              </a:prstGeom>
              <a:blipFill dpi="0" rotWithShape="1">
                <a:blip r:embed="rId5">
                  <a:alphaModFix amt="18000"/>
                </a:blip>
                <a:srcRect/>
                <a:tile tx="0" ty="0" sx="100000" sy="100000" flip="none" algn="tl"/>
              </a:blipFill>
              <a:ln>
                <a:gradFill flip="none" rotWithShape="1">
                  <a:gsLst>
                    <a:gs pos="0">
                      <a:schemeClr val="accent2">
                        <a:lumMod val="89000"/>
                      </a:schemeClr>
                    </a:gs>
                    <a:gs pos="23000">
                      <a:schemeClr val="accent2">
                        <a:lumMod val="89000"/>
                      </a:schemeClr>
                    </a:gs>
                    <a:gs pos="69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grpSp>
            <p:nvGrpSpPr>
              <p:cNvPr id="223" name="Group 222">
                <a:extLst>
                  <a:ext uri="{FF2B5EF4-FFF2-40B4-BE49-F238E27FC236}">
                    <a16:creationId xmlns:a16="http://schemas.microsoft.com/office/drawing/2014/main" id="{F4EBBFCA-CE77-4D3E-B213-BC01A4791982}"/>
                  </a:ext>
                </a:extLst>
              </p:cNvPr>
              <p:cNvGrpSpPr/>
              <p:nvPr/>
            </p:nvGrpSpPr>
            <p:grpSpPr>
              <a:xfrm>
                <a:off x="5287641" y="8218227"/>
                <a:ext cx="1137528" cy="751436"/>
                <a:chOff x="2900353" y="7507702"/>
                <a:chExt cx="1137528" cy="751436"/>
              </a:xfrm>
            </p:grpSpPr>
            <p:grpSp>
              <p:nvGrpSpPr>
                <p:cNvPr id="326" name="Group 325">
                  <a:extLst>
                    <a:ext uri="{FF2B5EF4-FFF2-40B4-BE49-F238E27FC236}">
                      <a16:creationId xmlns:a16="http://schemas.microsoft.com/office/drawing/2014/main" id="{F2E0E6A5-6EEF-4431-8BCA-93DE64ECC598}"/>
                    </a:ext>
                  </a:extLst>
                </p:cNvPr>
                <p:cNvGrpSpPr/>
                <p:nvPr/>
              </p:nvGrpSpPr>
              <p:grpSpPr>
                <a:xfrm>
                  <a:off x="2900353" y="7507702"/>
                  <a:ext cx="303248" cy="751436"/>
                  <a:chOff x="4065922" y="6173190"/>
                  <a:chExt cx="326875" cy="842495"/>
                </a:xfrm>
              </p:grpSpPr>
              <p:cxnSp>
                <p:nvCxnSpPr>
                  <p:cNvPr id="327" name="Straight Arrow Connector 326">
                    <a:extLst>
                      <a:ext uri="{FF2B5EF4-FFF2-40B4-BE49-F238E27FC236}">
                        <a16:creationId xmlns:a16="http://schemas.microsoft.com/office/drawing/2014/main" id="{99BDF324-9F3D-4599-A1B2-D95DF8142C7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252396" y="6344252"/>
                    <a:ext cx="1" cy="671433"/>
                  </a:xfrm>
                  <a:prstGeom prst="straightConnector1">
                    <a:avLst/>
                  </a:prstGeom>
                  <a:blipFill dpi="0" rotWithShape="1">
                    <a:blip r:embed="rId5">
                      <a:alphaModFix amt="18000"/>
                    </a:blip>
                    <a:srcRect/>
                    <a:tile tx="0" ty="0" sx="100000" sy="100000" flip="none" algn="tl"/>
                  </a:blipFill>
                  <a:ln>
                    <a:solidFill>
                      <a:schemeClr val="tx1"/>
                    </a:solidFill>
                    <a:headEnd type="triangl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31" name="TextBox 330">
                        <a:extLst>
                          <a:ext uri="{FF2B5EF4-FFF2-40B4-BE49-F238E27FC236}">
                            <a16:creationId xmlns:a16="http://schemas.microsoft.com/office/drawing/2014/main" id="{7F189328-56F8-41E9-8236-D663F1BD8C7D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065922" y="6173190"/>
                        <a:ext cx="326875" cy="241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sz="80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oMath>
                          </m:oMathPara>
                        </a14:m>
                        <a:endParaRPr lang="de-DE" sz="800" dirty="0"/>
                      </a:p>
                    </p:txBody>
                  </p:sp>
                </mc:Choice>
                <mc:Fallback xmlns="">
                  <p:sp>
                    <p:nvSpPr>
                      <p:cNvPr id="331" name="TextBox 330">
                        <a:extLst>
                          <a:ext uri="{FF2B5EF4-FFF2-40B4-BE49-F238E27FC236}">
                            <a16:creationId xmlns:a16="http://schemas.microsoft.com/office/drawing/2014/main" id="{7F189328-56F8-41E9-8236-D663F1BD8C7D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065922" y="6173190"/>
                        <a:ext cx="326875" cy="241551"/>
                      </a:xfrm>
                      <a:prstGeom prst="rect">
                        <a:avLst/>
                      </a:prstGeom>
                      <a:blipFill>
                        <a:blip r:embed="rId13"/>
                        <a:stretch>
                          <a:fillRect/>
                        </a:stretch>
                      </a:blipFill>
                      <a:ln>
                        <a:noFill/>
                      </a:ln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9D448462-E313-4AC0-A64D-38E6D6FBA654}"/>
                    </a:ext>
                  </a:extLst>
                </p:cNvPr>
                <p:cNvSpPr/>
                <p:nvPr/>
              </p:nvSpPr>
              <p:spPr>
                <a:xfrm>
                  <a:off x="3075420" y="7820325"/>
                  <a:ext cx="134499" cy="435435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335" name="TextBox 334">
                  <a:extLst>
                    <a:ext uri="{FF2B5EF4-FFF2-40B4-BE49-F238E27FC236}">
                      <a16:creationId xmlns:a16="http://schemas.microsoft.com/office/drawing/2014/main" id="{EE464DC2-59BD-45E7-8B25-DC3E74AA50E7}"/>
                    </a:ext>
                  </a:extLst>
                </p:cNvPr>
                <p:cNvSpPr txBox="1"/>
                <p:nvPr/>
              </p:nvSpPr>
              <p:spPr>
                <a:xfrm>
                  <a:off x="3138907" y="7668793"/>
                  <a:ext cx="609109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800" dirty="0"/>
                    <a:t>100%</a:t>
                  </a:r>
                </a:p>
              </p:txBody>
            </p:sp>
            <p:sp>
              <p:nvSpPr>
                <p:cNvPr id="336" name="Rectangle 335">
                  <a:extLst>
                    <a:ext uri="{FF2B5EF4-FFF2-40B4-BE49-F238E27FC236}">
                      <a16:creationId xmlns:a16="http://schemas.microsoft.com/office/drawing/2014/main" id="{DC16D07D-F6E9-4824-8D3E-BD0D46055C5E}"/>
                    </a:ext>
                  </a:extLst>
                </p:cNvPr>
                <p:cNvSpPr/>
                <p:nvPr/>
              </p:nvSpPr>
              <p:spPr>
                <a:xfrm>
                  <a:off x="3219191" y="7960514"/>
                  <a:ext cx="134498" cy="295246"/>
                </a:xfrm>
                <a:prstGeom prst="rect">
                  <a:avLst/>
                </a:prstGeom>
                <a:solidFill>
                  <a:schemeClr val="accent2">
                    <a:alpha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337" name="Rectangle 336">
                  <a:extLst>
                    <a:ext uri="{FF2B5EF4-FFF2-40B4-BE49-F238E27FC236}">
                      <a16:creationId xmlns:a16="http://schemas.microsoft.com/office/drawing/2014/main" id="{B2C08938-C369-442E-AA90-747C47B69C77}"/>
                    </a:ext>
                  </a:extLst>
                </p:cNvPr>
                <p:cNvSpPr/>
                <p:nvPr/>
              </p:nvSpPr>
              <p:spPr>
                <a:xfrm>
                  <a:off x="3362961" y="8103374"/>
                  <a:ext cx="134490" cy="152400"/>
                </a:xfrm>
                <a:prstGeom prst="rect">
                  <a:avLst/>
                </a:prstGeom>
                <a:solidFill>
                  <a:schemeClr val="accent2">
                    <a:alpha val="16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342" name="TextBox 341">
                  <a:extLst>
                    <a:ext uri="{FF2B5EF4-FFF2-40B4-BE49-F238E27FC236}">
                      <a16:creationId xmlns:a16="http://schemas.microsoft.com/office/drawing/2014/main" id="{A714BDC2-8D9D-4D7B-9827-112A1F433DAE}"/>
                    </a:ext>
                  </a:extLst>
                </p:cNvPr>
                <p:cNvSpPr txBox="1"/>
                <p:nvPr/>
              </p:nvSpPr>
              <p:spPr>
                <a:xfrm>
                  <a:off x="3285002" y="7838747"/>
                  <a:ext cx="609109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800" dirty="0"/>
                    <a:t>80%</a:t>
                  </a:r>
                </a:p>
              </p:txBody>
            </p:sp>
            <p:sp>
              <p:nvSpPr>
                <p:cNvPr id="343" name="TextBox 342">
                  <a:extLst>
                    <a:ext uri="{FF2B5EF4-FFF2-40B4-BE49-F238E27FC236}">
                      <a16:creationId xmlns:a16="http://schemas.microsoft.com/office/drawing/2014/main" id="{81175115-BBBE-43E9-A832-87B8B3BDF6F4}"/>
                    </a:ext>
                  </a:extLst>
                </p:cNvPr>
                <p:cNvSpPr txBox="1"/>
                <p:nvPr/>
              </p:nvSpPr>
              <p:spPr>
                <a:xfrm>
                  <a:off x="3428772" y="8001998"/>
                  <a:ext cx="609109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800" dirty="0"/>
                    <a:t>30%</a:t>
                  </a:r>
                </a:p>
              </p:txBody>
            </p:sp>
          </p:grpSp>
        </p:grpSp>
        <p:sp>
          <p:nvSpPr>
            <p:cNvPr id="346" name="TextBox 345">
              <a:extLst>
                <a:ext uri="{FF2B5EF4-FFF2-40B4-BE49-F238E27FC236}">
                  <a16:creationId xmlns:a16="http://schemas.microsoft.com/office/drawing/2014/main" id="{152F1556-9CA4-4B82-9A3F-4D96AF6C022C}"/>
                </a:ext>
              </a:extLst>
            </p:cNvPr>
            <p:cNvSpPr txBox="1"/>
            <p:nvPr/>
          </p:nvSpPr>
          <p:spPr>
            <a:xfrm>
              <a:off x="3363714" y="5356436"/>
              <a:ext cx="144527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dirty="0"/>
                <a:t> Fault-Ride-Through</a:t>
              </a:r>
            </a:p>
          </p:txBody>
        </p:sp>
        <p:sp>
          <p:nvSpPr>
            <p:cNvPr id="347" name="TextBox 346">
              <a:extLst>
                <a:ext uri="{FF2B5EF4-FFF2-40B4-BE49-F238E27FC236}">
                  <a16:creationId xmlns:a16="http://schemas.microsoft.com/office/drawing/2014/main" id="{9A2BA104-B4F9-4CD7-8736-0A9A8B50DFA6}"/>
                </a:ext>
              </a:extLst>
            </p:cNvPr>
            <p:cNvSpPr txBox="1"/>
            <p:nvPr/>
          </p:nvSpPr>
          <p:spPr>
            <a:xfrm>
              <a:off x="5362775" y="6743969"/>
              <a:ext cx="15878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dirty="0"/>
                <a:t> Wirkleistungsregelung</a:t>
              </a:r>
            </a:p>
          </p:txBody>
        </p:sp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F42ABC48-25CC-4016-A826-7B42A44B69D2}"/>
                </a:ext>
              </a:extLst>
            </p:cNvPr>
            <p:cNvSpPr txBox="1"/>
            <p:nvPr/>
          </p:nvSpPr>
          <p:spPr>
            <a:xfrm>
              <a:off x="3350597" y="6747320"/>
              <a:ext cx="16692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dirty="0"/>
                <a:t>Blindleistungsregelung</a:t>
              </a:r>
            </a:p>
          </p:txBody>
        </p:sp>
        <p:sp>
          <p:nvSpPr>
            <p:cNvPr id="349" name="TextBox 348">
              <a:extLst>
                <a:ext uri="{FF2B5EF4-FFF2-40B4-BE49-F238E27FC236}">
                  <a16:creationId xmlns:a16="http://schemas.microsoft.com/office/drawing/2014/main" id="{5512EE59-EF42-4A23-A645-4278E7548958}"/>
                </a:ext>
              </a:extLst>
            </p:cNvPr>
            <p:cNvSpPr txBox="1"/>
            <p:nvPr/>
          </p:nvSpPr>
          <p:spPr>
            <a:xfrm>
              <a:off x="5546730" y="5369524"/>
              <a:ext cx="15061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00" dirty="0"/>
                <a:t> Netz-Management</a:t>
              </a:r>
            </a:p>
          </p:txBody>
        </p: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77DCAE98-5211-4802-BDB8-30EB7B2EFC41}"/>
                </a:ext>
              </a:extLst>
            </p:cNvPr>
            <p:cNvCxnSpPr/>
            <p:nvPr/>
          </p:nvCxnSpPr>
          <p:spPr>
            <a:xfrm>
              <a:off x="3771511" y="4696741"/>
              <a:ext cx="174537" cy="0"/>
            </a:xfrm>
            <a:prstGeom prst="line">
              <a:avLst/>
            </a:prstGeom>
            <a:ln w="222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FC4E32FA-AC56-4CF8-9AC4-C703BB08BF6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06077" y="7688482"/>
            <a:ext cx="1948276" cy="151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8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>
            <a:extLst>
              <a:ext uri="{FF2B5EF4-FFF2-40B4-BE49-F238E27FC236}">
                <a16:creationId xmlns:a16="http://schemas.microsoft.com/office/drawing/2014/main" id="{9D2E17FC-474F-4D5B-B6BD-6EDAFA98E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56" y="8425152"/>
            <a:ext cx="5505450" cy="1171575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1" y="-1"/>
            <a:ext cx="6858000" cy="822960"/>
          </a:xfrm>
          <a:prstGeom prst="rect">
            <a:avLst/>
          </a:prstGeom>
          <a:solidFill>
            <a:srgbClr val="F8D1B3"/>
          </a:solidFill>
          <a:ln>
            <a:solidFill>
              <a:srgbClr val="F8D1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799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6615" y="465651"/>
            <a:ext cx="1444124" cy="6100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86558" y="9518604"/>
            <a:ext cx="544385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/>
              <a:t>N</a:t>
            </a:r>
            <a:r>
              <a:rPr lang="de-DE" sz="1100" dirty="0">
                <a:solidFill>
                  <a:srgbClr val="C4261D"/>
                </a:solidFill>
              </a:rPr>
              <a:t>E</a:t>
            </a:r>
            <a:r>
              <a:rPr lang="de-DE" sz="1100" dirty="0"/>
              <a:t>PLAN AG | Oberwachtstrasse 2 | CH-8700 Küsnacht | </a:t>
            </a:r>
            <a:r>
              <a:rPr lang="de-DE" sz="1100" b="1" u="sng" dirty="0">
                <a:solidFill>
                  <a:schemeClr val="accent1"/>
                </a:solidFill>
                <a:hlinkClick r:id="rId4"/>
              </a:rPr>
              <a:t>www.neplan.ch</a:t>
            </a:r>
            <a:r>
              <a:rPr lang="de-DE" sz="1100" dirty="0"/>
              <a:t> | bcp@neplan.ch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9AEF9-81C8-4AF9-8F6E-E98147BBA52C}"/>
              </a:ext>
            </a:extLst>
          </p:cNvPr>
          <p:cNvSpPr/>
          <p:nvPr/>
        </p:nvSpPr>
        <p:spPr>
          <a:xfrm>
            <a:off x="47594" y="1104766"/>
            <a:ext cx="3433941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de-DE" sz="1500" b="1" dirty="0">
                <a:solidFill>
                  <a:srgbClr val="C4261D"/>
                </a:solidFill>
              </a:rPr>
              <a:t>Die Simulation von Zuschaltungen war noch nie so einfach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Generische Modelle mit umfassender Struktur für PV-Anlagen und Windturbinen (IEC 61400-27-1/CIRED)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Die generischen Modelle umfassen externe Module, die verbunden / getrennt werden können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Anwendung von bestimmten Spannungsprofilen für LVRT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Benutzerdefinierte Regelungen können entweder via SYMDEF oder per Drag &amp; Drop erstellt werden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Automatische Initialisierung von Zustandsvariablen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Änderung des Designs verschiedener Hersteller, indem die entsprechenden Parameter der eingebauten Geräte geändert werden</a:t>
            </a:r>
          </a:p>
          <a:p>
            <a:pPr algn="just"/>
            <a:endParaRPr lang="de-DE" sz="1500" b="1" dirty="0">
              <a:solidFill>
                <a:srgbClr val="C4261D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3FE882F1-699E-42EC-AC52-49A8D6F0DF6C}"/>
              </a:ext>
            </a:extLst>
          </p:cNvPr>
          <p:cNvSpPr/>
          <p:nvPr/>
        </p:nvSpPr>
        <p:spPr>
          <a:xfrm>
            <a:off x="3590925" y="1612815"/>
            <a:ext cx="31222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Fortschrittliches Werkzeug zur Visualisierung und mathematischer Nachbearbeitung der Kurven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Intelligente Diagramme mit Umrechnung der Einheiten und Vergleich der Ergebnisse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Export- und Druckfunktionen für Diagramme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e-DE" sz="1100" dirty="0"/>
              <a:t>Es kann eine Stopp-Bedingung definiert werden (z.B. wenn Netzcode nicht erfüllt ist)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ECB3D99-8F60-4CC4-8F38-4C401A685D4F}"/>
              </a:ext>
            </a:extLst>
          </p:cNvPr>
          <p:cNvSpPr/>
          <p:nvPr/>
        </p:nvSpPr>
        <p:spPr>
          <a:xfrm>
            <a:off x="3722741" y="1128347"/>
            <a:ext cx="263343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de-DE" sz="1500" b="1" dirty="0">
                <a:solidFill>
                  <a:srgbClr val="C4261D"/>
                </a:solidFill>
              </a:rPr>
              <a:t>Ergebnisse und Berichte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633150" y="3079408"/>
            <a:ext cx="2948901" cy="4068658"/>
            <a:chOff x="3635760" y="3281594"/>
            <a:chExt cx="2948901" cy="4068658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A553A44D-7D39-4742-9982-7034B12A99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35760" y="3281594"/>
              <a:ext cx="2929639" cy="1900306"/>
            </a:xfrm>
            <a:prstGeom prst="rect">
              <a:avLst/>
            </a:prstGeom>
          </p:spPr>
        </p:pic>
        <p:pic>
          <p:nvPicPr>
            <p:cNvPr id="291" name="Picture 290">
              <a:extLst>
                <a:ext uri="{FF2B5EF4-FFF2-40B4-BE49-F238E27FC236}">
                  <a16:creationId xmlns:a16="http://schemas.microsoft.com/office/drawing/2014/main" id="{D5E9D92B-8EE5-487A-AA43-93F15806E5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691880" y="5612716"/>
              <a:ext cx="2892781" cy="1737536"/>
            </a:xfrm>
            <a:prstGeom prst="rect">
              <a:avLst/>
            </a:prstGeom>
          </p:spPr>
        </p:pic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0C5C6B15-352C-4869-9C62-A3E47BAD1B80}"/>
              </a:ext>
            </a:extLst>
          </p:cNvPr>
          <p:cNvSpPr txBox="1"/>
          <p:nvPr/>
        </p:nvSpPr>
        <p:spPr>
          <a:xfrm>
            <a:off x="5097968" y="6917381"/>
            <a:ext cx="54053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100" dirty="0"/>
              <a:t>Zeit(s)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223A02B-E31E-4E6B-A0F7-170B12D33CE8}"/>
              </a:ext>
            </a:extLst>
          </p:cNvPr>
          <p:cNvSpPr txBox="1"/>
          <p:nvPr/>
        </p:nvSpPr>
        <p:spPr>
          <a:xfrm>
            <a:off x="5010252" y="4833924"/>
            <a:ext cx="54053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100" dirty="0"/>
              <a:t>Zeit(s)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79DB0DD-0346-4F01-90AE-1D23E2E7EC62}"/>
              </a:ext>
            </a:extLst>
          </p:cNvPr>
          <p:cNvGrpSpPr/>
          <p:nvPr/>
        </p:nvGrpSpPr>
        <p:grpSpPr>
          <a:xfrm>
            <a:off x="61088" y="3935867"/>
            <a:ext cx="2895926" cy="2458563"/>
            <a:chOff x="-68065" y="7149775"/>
            <a:chExt cx="2895926" cy="2458563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BF6A41CA-C396-424C-864A-EF1F7F33214C}"/>
                </a:ext>
              </a:extLst>
            </p:cNvPr>
            <p:cNvGrpSpPr/>
            <p:nvPr/>
          </p:nvGrpSpPr>
          <p:grpSpPr>
            <a:xfrm>
              <a:off x="-68065" y="7149775"/>
              <a:ext cx="2895926" cy="2458563"/>
              <a:chOff x="-54271" y="7143507"/>
              <a:chExt cx="2895926" cy="2458563"/>
            </a:xfrm>
            <a:effectLst/>
          </p:grpSpPr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450DC2AD-27EB-42B7-AD37-874CC8CD0CD0}"/>
                  </a:ext>
                </a:extLst>
              </p:cNvPr>
              <p:cNvGrpSpPr/>
              <p:nvPr/>
            </p:nvGrpSpPr>
            <p:grpSpPr>
              <a:xfrm>
                <a:off x="-54271" y="7143507"/>
                <a:ext cx="2895926" cy="2458563"/>
                <a:chOff x="1081706" y="3997148"/>
                <a:chExt cx="3104129" cy="2553703"/>
              </a:xfrm>
            </p:grpSpPr>
            <p:grpSp>
              <p:nvGrpSpPr>
                <p:cNvPr id="62" name="Group 61">
                  <a:extLst>
                    <a:ext uri="{FF2B5EF4-FFF2-40B4-BE49-F238E27FC236}">
                      <a16:creationId xmlns:a16="http://schemas.microsoft.com/office/drawing/2014/main" id="{536ABFCC-831E-4490-90C4-A2F93B98B0A9}"/>
                    </a:ext>
                  </a:extLst>
                </p:cNvPr>
                <p:cNvGrpSpPr/>
                <p:nvPr/>
              </p:nvGrpSpPr>
              <p:grpSpPr>
                <a:xfrm>
                  <a:off x="1081706" y="3997148"/>
                  <a:ext cx="3104129" cy="2553703"/>
                  <a:chOff x="1003810" y="4014050"/>
                  <a:chExt cx="2445128" cy="1930313"/>
                </a:xfrm>
              </p:grpSpPr>
              <p:cxnSp>
                <p:nvCxnSpPr>
                  <p:cNvPr id="65" name="Straight Arrow Connector 64">
                    <a:extLst>
                      <a:ext uri="{FF2B5EF4-FFF2-40B4-BE49-F238E27FC236}">
                        <a16:creationId xmlns:a16="http://schemas.microsoft.com/office/drawing/2014/main" id="{DD2DE7EA-419C-43FC-9AF1-839C617578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265595" y="4077986"/>
                    <a:ext cx="0" cy="1866377"/>
                  </a:xfrm>
                  <a:prstGeom prst="straightConnector1">
                    <a:avLst/>
                  </a:prstGeom>
                  <a:ln w="3175">
                    <a:solidFill>
                      <a:schemeClr val="bg1">
                        <a:lumMod val="50000"/>
                      </a:schemeClr>
                    </a:solidFill>
                    <a:tailEnd type="triangle"/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Arrow Connector 65">
                    <a:extLst>
                      <a:ext uri="{FF2B5EF4-FFF2-40B4-BE49-F238E27FC236}">
                        <a16:creationId xmlns:a16="http://schemas.microsoft.com/office/drawing/2014/main" id="{4E73AB7E-C2D0-4223-B59C-E816A6A0A57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101465" y="5646495"/>
                    <a:ext cx="2179261" cy="19051"/>
                  </a:xfrm>
                  <a:prstGeom prst="straightConnector1">
                    <a:avLst/>
                  </a:prstGeom>
                  <a:ln w="3175">
                    <a:solidFill>
                      <a:schemeClr val="bg1">
                        <a:lumMod val="50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>
                    <a:extLst>
                      <a:ext uri="{FF2B5EF4-FFF2-40B4-BE49-F238E27FC236}">
                        <a16:creationId xmlns:a16="http://schemas.microsoft.com/office/drawing/2014/main" id="{402D2F21-108F-4178-80F2-0DD51421CD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73098" y="4406209"/>
                    <a:ext cx="392303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>
                    <a:extLst>
                      <a:ext uri="{FF2B5EF4-FFF2-40B4-BE49-F238E27FC236}">
                        <a16:creationId xmlns:a16="http://schemas.microsoft.com/office/drawing/2014/main" id="{9BE21A61-FA37-4B31-BA74-F8E412FA02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641812" y="4396180"/>
                    <a:ext cx="6125" cy="127889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>
                    <a:extLst>
                      <a:ext uri="{FF2B5EF4-FFF2-40B4-BE49-F238E27FC236}">
                        <a16:creationId xmlns:a16="http://schemas.microsoft.com/office/drawing/2014/main" id="{447D6305-B0E7-451C-84D3-9958DB759D0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57898" y="5661655"/>
                    <a:ext cx="176409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>
                    <a:extLst>
                      <a:ext uri="{FF2B5EF4-FFF2-40B4-BE49-F238E27FC236}">
                        <a16:creationId xmlns:a16="http://schemas.microsoft.com/office/drawing/2014/main" id="{4ED2338B-311F-4F91-8FB4-4C89B1631F3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34307" y="5250821"/>
                    <a:ext cx="0" cy="398268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>
                    <a:extLst>
                      <a:ext uri="{FF2B5EF4-FFF2-40B4-BE49-F238E27FC236}">
                        <a16:creationId xmlns:a16="http://schemas.microsoft.com/office/drawing/2014/main" id="{F9E4B673-8F72-46C6-A8BE-7B9BB6D6CF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834307" y="5011174"/>
                    <a:ext cx="198550" cy="239647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>
                    <a:extLst>
                      <a:ext uri="{FF2B5EF4-FFF2-40B4-BE49-F238E27FC236}">
                        <a16:creationId xmlns:a16="http://schemas.microsoft.com/office/drawing/2014/main" id="{509852DD-3022-4335-A4C6-E00D28187C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042382" y="5011174"/>
                    <a:ext cx="217700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3" name="TextBox 72">
                    <a:extLst>
                      <a:ext uri="{FF2B5EF4-FFF2-40B4-BE49-F238E27FC236}">
                        <a16:creationId xmlns:a16="http://schemas.microsoft.com/office/drawing/2014/main" id="{9B4FBF6A-3B83-4782-B5DD-7EB7B16EAF4B}"/>
                      </a:ext>
                    </a:extLst>
                  </p:cNvPr>
                  <p:cNvSpPr txBox="1"/>
                  <p:nvPr/>
                </p:nvSpPr>
                <p:spPr>
                  <a:xfrm>
                    <a:off x="1538528" y="5690230"/>
                    <a:ext cx="256802" cy="2308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/>
                      <a:t>1</a:t>
                    </a:r>
                  </a:p>
                </p:txBody>
              </p:sp>
              <p:cxnSp>
                <p:nvCxnSpPr>
                  <p:cNvPr id="74" name="Straight Connector 73">
                    <a:extLst>
                      <a:ext uri="{FF2B5EF4-FFF2-40B4-BE49-F238E27FC236}">
                        <a16:creationId xmlns:a16="http://schemas.microsoft.com/office/drawing/2014/main" id="{658DC5A4-6327-4A12-A78D-176AF5F9BD4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260082" y="4625799"/>
                    <a:ext cx="568843" cy="38537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>
                    <a:extLst>
                      <a:ext uri="{FF2B5EF4-FFF2-40B4-BE49-F238E27FC236}">
                        <a16:creationId xmlns:a16="http://schemas.microsoft.com/office/drawing/2014/main" id="{0D2C9D50-996D-4A64-8F9C-EC7B0A909DA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828925" y="4625799"/>
                    <a:ext cx="413013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A00DAC75-1681-469D-805F-F9F838F32CF9}"/>
                      </a:ext>
                    </a:extLst>
                  </p:cNvPr>
                  <p:cNvSpPr txBox="1"/>
                  <p:nvPr/>
                </p:nvSpPr>
                <p:spPr>
                  <a:xfrm>
                    <a:off x="1255319" y="4014050"/>
                    <a:ext cx="440149" cy="20540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U(</a:t>
                    </a:r>
                    <a:r>
                      <a:rPr lang="en-US" sz="1100" dirty="0" err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pu</a:t>
                    </a:r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</a:t>
                    </a:r>
                  </a:p>
                </p:txBody>
              </p:sp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A5A050B4-C7AA-4A96-B6E8-A795F4C766F5}"/>
                      </a:ext>
                    </a:extLst>
                  </p:cNvPr>
                  <p:cNvSpPr txBox="1"/>
                  <p:nvPr/>
                </p:nvSpPr>
                <p:spPr>
                  <a:xfrm>
                    <a:off x="1690633" y="5695118"/>
                    <a:ext cx="476777" cy="1812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0.25</a:t>
                    </a:r>
                  </a:p>
                </p:txBody>
              </p:sp>
              <p:sp>
                <p:nvSpPr>
                  <p:cNvPr id="78" name="TextBox 77">
                    <a:extLst>
                      <a:ext uri="{FF2B5EF4-FFF2-40B4-BE49-F238E27FC236}">
                        <a16:creationId xmlns:a16="http://schemas.microsoft.com/office/drawing/2014/main" id="{6C00F9E6-8047-4419-8141-16B43DCD112F}"/>
                      </a:ext>
                    </a:extLst>
                  </p:cNvPr>
                  <p:cNvSpPr txBox="1"/>
                  <p:nvPr/>
                </p:nvSpPr>
                <p:spPr>
                  <a:xfrm>
                    <a:off x="1906600" y="5690400"/>
                    <a:ext cx="476777" cy="1812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1.45</a:t>
                    </a:r>
                  </a:p>
                </p:txBody>
              </p:sp>
              <p:sp>
                <p:nvSpPr>
                  <p:cNvPr id="79" name="TextBox 78">
                    <a:extLst>
                      <a:ext uri="{FF2B5EF4-FFF2-40B4-BE49-F238E27FC236}">
                        <a16:creationId xmlns:a16="http://schemas.microsoft.com/office/drawing/2014/main" id="{5B55B8BE-8CD9-4099-B2A9-4EB47B9377C5}"/>
                      </a:ext>
                    </a:extLst>
                  </p:cNvPr>
                  <p:cNvSpPr txBox="1"/>
                  <p:nvPr/>
                </p:nvSpPr>
                <p:spPr>
                  <a:xfrm>
                    <a:off x="2142254" y="5691043"/>
                    <a:ext cx="476777" cy="1812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1.7</a:t>
                    </a:r>
                  </a:p>
                </p:txBody>
              </p:sp>
              <p:cxnSp>
                <p:nvCxnSpPr>
                  <p:cNvPr id="80" name="Straight Connector 79">
                    <a:extLst>
                      <a:ext uri="{FF2B5EF4-FFF2-40B4-BE49-F238E27FC236}">
                        <a16:creationId xmlns:a16="http://schemas.microsoft.com/office/drawing/2014/main" id="{2C11693D-5574-4E32-B15E-3ACF6196081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042383" y="5030224"/>
                    <a:ext cx="3250" cy="673421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>
                    <a:extLst>
                      <a:ext uri="{FF2B5EF4-FFF2-40B4-BE49-F238E27FC236}">
                        <a16:creationId xmlns:a16="http://schemas.microsoft.com/office/drawing/2014/main" id="{73A504E4-2A2C-4D65-8A26-64ED324F60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247307" y="5011174"/>
                    <a:ext cx="3250" cy="673421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>
                    <a:extLst>
                      <a:ext uri="{FF2B5EF4-FFF2-40B4-BE49-F238E27FC236}">
                        <a16:creationId xmlns:a16="http://schemas.microsoft.com/office/drawing/2014/main" id="{C9C65C6E-FE32-411C-80D0-1AC5681EB76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817982" y="4657959"/>
                    <a:ext cx="10943" cy="996217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>
                    <a:extLst>
                      <a:ext uri="{FF2B5EF4-FFF2-40B4-BE49-F238E27FC236}">
                        <a16:creationId xmlns:a16="http://schemas.microsoft.com/office/drawing/2014/main" id="{4258C4D1-A6AD-4622-9916-D10EE1571A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65595" y="4618320"/>
                    <a:ext cx="1552387" cy="7695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Straight Connector 83">
                    <a:extLst>
                      <a:ext uri="{FF2B5EF4-FFF2-40B4-BE49-F238E27FC236}">
                        <a16:creationId xmlns:a16="http://schemas.microsoft.com/office/drawing/2014/main" id="{7C685113-B933-4C4E-B14B-B2915003030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265595" y="5009344"/>
                    <a:ext cx="882790" cy="183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9BBD7DBF-E0DD-46C3-90E8-E7934159604B}"/>
                      </a:ext>
                    </a:extLst>
                  </p:cNvPr>
                  <p:cNvSpPr txBox="1"/>
                  <p:nvPr/>
                </p:nvSpPr>
                <p:spPr>
                  <a:xfrm>
                    <a:off x="2677922" y="5691961"/>
                    <a:ext cx="476777" cy="1812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24</a:t>
                    </a:r>
                  </a:p>
                </p:txBody>
              </p:sp>
              <p:sp>
                <p:nvSpPr>
                  <p:cNvPr id="86" name="TextBox 85">
                    <a:extLst>
                      <a:ext uri="{FF2B5EF4-FFF2-40B4-BE49-F238E27FC236}">
                        <a16:creationId xmlns:a16="http://schemas.microsoft.com/office/drawing/2014/main" id="{DB78B9C5-3712-449F-8886-B3663E21271E}"/>
                      </a:ext>
                    </a:extLst>
                  </p:cNvPr>
                  <p:cNvSpPr txBox="1"/>
                  <p:nvPr/>
                </p:nvSpPr>
                <p:spPr>
                  <a:xfrm>
                    <a:off x="1101465" y="4297993"/>
                    <a:ext cx="256802" cy="1812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87" name="TextBox 86">
                    <a:extLst>
                      <a:ext uri="{FF2B5EF4-FFF2-40B4-BE49-F238E27FC236}">
                        <a16:creationId xmlns:a16="http://schemas.microsoft.com/office/drawing/2014/main" id="{C6B18EC0-3642-4F34-816F-3A34D3A0FF92}"/>
                      </a:ext>
                    </a:extLst>
                  </p:cNvPr>
                  <p:cNvSpPr txBox="1"/>
                  <p:nvPr/>
                </p:nvSpPr>
                <p:spPr>
                  <a:xfrm>
                    <a:off x="2918107" y="5666675"/>
                    <a:ext cx="530831" cy="20540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Time(s)</a:t>
                    </a:r>
                  </a:p>
                </p:txBody>
              </p:sp>
              <p:sp>
                <p:nvSpPr>
                  <p:cNvPr id="88" name="TextBox 87">
                    <a:extLst>
                      <a:ext uri="{FF2B5EF4-FFF2-40B4-BE49-F238E27FC236}">
                        <a16:creationId xmlns:a16="http://schemas.microsoft.com/office/drawing/2014/main" id="{7097DE83-B5EA-4AA4-BAC2-B1516940563A}"/>
                      </a:ext>
                    </a:extLst>
                  </p:cNvPr>
                  <p:cNvSpPr txBox="1"/>
                  <p:nvPr/>
                </p:nvSpPr>
                <p:spPr>
                  <a:xfrm>
                    <a:off x="1013589" y="4507543"/>
                    <a:ext cx="392303" cy="1812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0.9</a:t>
                    </a:r>
                  </a:p>
                </p:txBody>
              </p:sp>
              <p:sp>
                <p:nvSpPr>
                  <p:cNvPr id="89" name="TextBox 88">
                    <a:extLst>
                      <a:ext uri="{FF2B5EF4-FFF2-40B4-BE49-F238E27FC236}">
                        <a16:creationId xmlns:a16="http://schemas.microsoft.com/office/drawing/2014/main" id="{AC0CE234-53F9-4BA9-9D0A-06E59D4D9EC1}"/>
                      </a:ext>
                    </a:extLst>
                  </p:cNvPr>
                  <p:cNvSpPr txBox="1"/>
                  <p:nvPr/>
                </p:nvSpPr>
                <p:spPr>
                  <a:xfrm>
                    <a:off x="1023114" y="4879018"/>
                    <a:ext cx="392303" cy="1812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0.7</a:t>
                    </a:r>
                  </a:p>
                </p:txBody>
              </p:sp>
              <p:sp>
                <p:nvSpPr>
                  <p:cNvPr id="90" name="TextBox 89">
                    <a:extLst>
                      <a:ext uri="{FF2B5EF4-FFF2-40B4-BE49-F238E27FC236}">
                        <a16:creationId xmlns:a16="http://schemas.microsoft.com/office/drawing/2014/main" id="{A6F97271-2746-43FB-95C3-8A70C4A957A9}"/>
                      </a:ext>
                    </a:extLst>
                  </p:cNvPr>
                  <p:cNvSpPr txBox="1"/>
                  <p:nvPr/>
                </p:nvSpPr>
                <p:spPr>
                  <a:xfrm>
                    <a:off x="1003810" y="5154607"/>
                    <a:ext cx="392303" cy="18123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0.5</a:t>
                    </a:r>
                  </a:p>
                </p:txBody>
              </p:sp>
              <p:cxnSp>
                <p:nvCxnSpPr>
                  <p:cNvPr id="91" name="Straight Connector 90">
                    <a:extLst>
                      <a:ext uri="{FF2B5EF4-FFF2-40B4-BE49-F238E27FC236}">
                        <a16:creationId xmlns:a16="http://schemas.microsoft.com/office/drawing/2014/main" id="{F164FEF8-6E61-4281-8D8E-DDA51936F3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65595" y="5259430"/>
                    <a:ext cx="567426" cy="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28E0B68B-21A3-4EBD-AB21-BB9B9739512C}"/>
                    </a:ext>
                  </a:extLst>
                </p:cNvPr>
                <p:cNvSpPr txBox="1"/>
                <p:nvPr/>
              </p:nvSpPr>
              <p:spPr>
                <a:xfrm>
                  <a:off x="1812613" y="4782148"/>
                  <a:ext cx="2124372" cy="4395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1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</a:t>
                  </a:r>
                  <a:r>
                    <a:rPr lang="en-US" sz="105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LVRT</a:t>
                  </a:r>
                </a:p>
                <a:p>
                  <a:r>
                    <a:rPr lang="en-US" sz="105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Remain connected</a:t>
                  </a:r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9D01EE58-9162-48D5-A178-EAF4DF8A8137}"/>
                    </a:ext>
                  </a:extLst>
                </p:cNvPr>
                <p:cNvSpPr/>
                <p:nvPr/>
              </p:nvSpPr>
              <p:spPr>
                <a:xfrm>
                  <a:off x="1901248" y="4517127"/>
                  <a:ext cx="2035736" cy="283103"/>
                </a:xfrm>
                <a:prstGeom prst="rect">
                  <a:avLst/>
                </a:prstGeom>
                <a:solidFill>
                  <a:srgbClr val="92D050">
                    <a:alpha val="22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429CD7A-0341-4424-A513-934F7175B250}"/>
                  </a:ext>
                </a:extLst>
              </p:cNvPr>
              <p:cNvSpPr txBox="1"/>
              <p:nvPr/>
            </p:nvSpPr>
            <p:spPr>
              <a:xfrm>
                <a:off x="720099" y="7640895"/>
                <a:ext cx="176436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/>
                  <a:t>        </a:t>
                </a:r>
                <a:r>
                  <a:rPr lang="en-US" sz="10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Normal operation</a:t>
                </a:r>
              </a:p>
            </p:txBody>
          </p:sp>
        </p:grp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64856F96-CF66-4495-9D4E-DDB8C2A0784C}"/>
                </a:ext>
              </a:extLst>
            </p:cNvPr>
            <p:cNvSpPr/>
            <p:nvPr/>
          </p:nvSpPr>
          <p:spPr>
            <a:xfrm>
              <a:off x="709365" y="7916635"/>
              <a:ext cx="1390650" cy="1323975"/>
            </a:xfrm>
            <a:custGeom>
              <a:avLst/>
              <a:gdLst>
                <a:gd name="connsiteX0" fmla="*/ 0 w 1390650"/>
                <a:gd name="connsiteY0" fmla="*/ 0 h 1323975"/>
                <a:gd name="connsiteX1" fmla="*/ 0 w 1390650"/>
                <a:gd name="connsiteY1" fmla="*/ 1323975 h 1323975"/>
                <a:gd name="connsiteX2" fmla="*/ 228600 w 1390650"/>
                <a:gd name="connsiteY2" fmla="*/ 1314450 h 1323975"/>
                <a:gd name="connsiteX3" fmla="*/ 200025 w 1390650"/>
                <a:gd name="connsiteY3" fmla="*/ 809625 h 1323975"/>
                <a:gd name="connsiteX4" fmla="*/ 466725 w 1390650"/>
                <a:gd name="connsiteY4" fmla="*/ 504825 h 1323975"/>
                <a:gd name="connsiteX5" fmla="*/ 704850 w 1390650"/>
                <a:gd name="connsiteY5" fmla="*/ 504825 h 1323975"/>
                <a:gd name="connsiteX6" fmla="*/ 1390650 w 1390650"/>
                <a:gd name="connsiteY6" fmla="*/ 0 h 1323975"/>
                <a:gd name="connsiteX7" fmla="*/ 0 w 1390650"/>
                <a:gd name="connsiteY7" fmla="*/ 0 h 1323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90650" h="1323975">
                  <a:moveTo>
                    <a:pt x="0" y="0"/>
                  </a:moveTo>
                  <a:lnTo>
                    <a:pt x="0" y="1323975"/>
                  </a:lnTo>
                  <a:lnTo>
                    <a:pt x="228600" y="1314450"/>
                  </a:lnTo>
                  <a:lnTo>
                    <a:pt x="200025" y="809625"/>
                  </a:lnTo>
                  <a:lnTo>
                    <a:pt x="466725" y="504825"/>
                  </a:lnTo>
                  <a:lnTo>
                    <a:pt x="704850" y="504825"/>
                  </a:lnTo>
                  <a:lnTo>
                    <a:pt x="13906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3" name="TextBox 11">
            <a:extLst>
              <a:ext uri="{FF2B5EF4-FFF2-40B4-BE49-F238E27FC236}">
                <a16:creationId xmlns:a16="http://schemas.microsoft.com/office/drawing/2014/main" id="{364620F2-E375-4B7A-8036-79E871E460C5}"/>
              </a:ext>
            </a:extLst>
          </p:cNvPr>
          <p:cNvSpPr txBox="1"/>
          <p:nvPr/>
        </p:nvSpPr>
        <p:spPr>
          <a:xfrm>
            <a:off x="293403" y="7087825"/>
            <a:ext cx="2767015" cy="553998"/>
          </a:xfrm>
          <a:prstGeom prst="rect">
            <a:avLst/>
          </a:prstGeom>
          <a:solidFill>
            <a:srgbClr val="F8D1B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087" rtl="0" eaLnBrk="1" latinLnBrk="0" hangingPunct="1"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045" algn="l" defTabSz="914087" rtl="0" eaLnBrk="1" latinLnBrk="0" hangingPunct="1"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087" algn="l" defTabSz="914087" rtl="0" eaLnBrk="1" latinLnBrk="0" hangingPunct="1"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32" algn="l" defTabSz="914087" rtl="0" eaLnBrk="1" latinLnBrk="0" hangingPunct="1"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175" algn="l" defTabSz="914087" rtl="0" eaLnBrk="1" latinLnBrk="0" hangingPunct="1"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218" algn="l" defTabSz="914087" rtl="0" eaLnBrk="1" latinLnBrk="0" hangingPunct="1"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263" algn="l" defTabSz="914087" rtl="0" eaLnBrk="1" latinLnBrk="0" hangingPunct="1"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307" algn="l" defTabSz="914087" rtl="0" eaLnBrk="1" latinLnBrk="0" hangingPunct="1"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352" algn="l" defTabSz="914087" rtl="0" eaLnBrk="1" latinLnBrk="0" hangingPunct="1"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de-DE" sz="1000" dirty="0">
                <a:sym typeface="Wingdings" panose="05000000000000000000" pitchFamily="2" charset="2"/>
              </a:rPr>
              <a:t>Voltage profile defined as pairs (time, voltage)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de-DE" sz="1000" dirty="0"/>
              <a:t>Any number of entries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de-DE" sz="1000" dirty="0"/>
              <a:t>Any voltage profile can be implemented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8AA073D7-62D1-4701-A3C3-BFFDFA3D27CA}"/>
              </a:ext>
            </a:extLst>
          </p:cNvPr>
          <p:cNvCxnSpPr>
            <a:cxnSpLocks/>
          </p:cNvCxnSpPr>
          <p:nvPr/>
        </p:nvCxnSpPr>
        <p:spPr>
          <a:xfrm flipH="1">
            <a:off x="1156876" y="7880642"/>
            <a:ext cx="1" cy="44686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127B03DA-D540-4B57-ACCE-DC04FD51F51F}"/>
              </a:ext>
            </a:extLst>
          </p:cNvPr>
          <p:cNvCxnSpPr>
            <a:cxnSpLocks/>
          </p:cNvCxnSpPr>
          <p:nvPr/>
        </p:nvCxnSpPr>
        <p:spPr>
          <a:xfrm flipH="1">
            <a:off x="1165324" y="6440774"/>
            <a:ext cx="1" cy="47707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Picture 96">
            <a:extLst>
              <a:ext uri="{FF2B5EF4-FFF2-40B4-BE49-F238E27FC236}">
                <a16:creationId xmlns:a16="http://schemas.microsoft.com/office/drawing/2014/main" id="{B1E5A509-7808-4F43-A185-FE7B2D54CB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94475" y="7471527"/>
            <a:ext cx="2406987" cy="124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266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443</Words>
  <Application>Microsoft Office PowerPoint</Application>
  <PresentationFormat>A4 Paper (210x297 mm)</PresentationFormat>
  <Paragraphs>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thenia</dc:creator>
  <cp:lastModifiedBy>hakim bennani</cp:lastModifiedBy>
  <cp:revision>422</cp:revision>
  <cp:lastPrinted>2018-06-14T12:01:36Z</cp:lastPrinted>
  <dcterms:created xsi:type="dcterms:W3CDTF">2018-02-07T14:44:16Z</dcterms:created>
  <dcterms:modified xsi:type="dcterms:W3CDTF">2019-05-13T13:23:08Z</dcterms:modified>
</cp:coreProperties>
</file>